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1" r:id="rId1"/>
  </p:sldMasterIdLst>
  <p:notesMasterIdLst>
    <p:notesMasterId r:id="rId28"/>
  </p:notesMasterIdLst>
  <p:handoutMasterIdLst>
    <p:handoutMasterId r:id="rId29"/>
  </p:handoutMasterIdLst>
  <p:sldIdLst>
    <p:sldId id="543" r:id="rId2"/>
    <p:sldId id="1120" r:id="rId3"/>
    <p:sldId id="1425" r:id="rId4"/>
    <p:sldId id="1121" r:id="rId5"/>
    <p:sldId id="1426" r:id="rId6"/>
    <p:sldId id="1122" r:id="rId7"/>
    <p:sldId id="1427" r:id="rId8"/>
    <p:sldId id="1123" r:id="rId9"/>
    <p:sldId id="1428" r:id="rId10"/>
    <p:sldId id="1124" r:id="rId11"/>
    <p:sldId id="1125" r:id="rId12"/>
    <p:sldId id="1126" r:id="rId13"/>
    <p:sldId id="1052" r:id="rId14"/>
    <p:sldId id="1414" r:id="rId15"/>
    <p:sldId id="1405" r:id="rId16"/>
    <p:sldId id="1404" r:id="rId17"/>
    <p:sldId id="1416" r:id="rId18"/>
    <p:sldId id="1417" r:id="rId19"/>
    <p:sldId id="1415" r:id="rId20"/>
    <p:sldId id="1279" r:id="rId21"/>
    <p:sldId id="1408" r:id="rId22"/>
    <p:sldId id="1306" r:id="rId23"/>
    <p:sldId id="1421" r:id="rId24"/>
    <p:sldId id="1422" r:id="rId25"/>
    <p:sldId id="1423" r:id="rId26"/>
    <p:sldId id="1424"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27D9DA-6AC8-4747-8399-997A1371F1EA}" v="29" dt="2023-06-14T16:02:42.87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529"/>
    <p:restoredTop sz="90562" autoAdjust="0"/>
  </p:normalViewPr>
  <p:slideViewPr>
    <p:cSldViewPr snapToGrid="0" snapToObjects="1">
      <p:cViewPr>
        <p:scale>
          <a:sx n="100" d="100"/>
          <a:sy n="100" d="100"/>
        </p:scale>
        <p:origin x="1236" y="25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8BE3FE5-E8AD-B443-872E-C5BD12073898}" type="doc">
      <dgm:prSet loTypeId="urn:microsoft.com/office/officeart/2005/8/layout/hProcess9" loCatId="process" qsTypeId="urn:microsoft.com/office/officeart/2005/8/quickstyle/simple1" qsCatId="simple" csTypeId="urn:microsoft.com/office/officeart/2005/8/colors/accent1_2" csCatId="accent1" phldr="1"/>
      <dgm:spPr/>
    </dgm:pt>
    <dgm:pt modelId="{8E5D9E5B-2498-F047-9664-5B82967099DF}">
      <dgm:prSet phldrT="[Text]"/>
      <dgm:spPr/>
      <dgm:t>
        <a:bodyPr/>
        <a:lstStyle/>
        <a:p>
          <a:r>
            <a:rPr lang="en-GB" dirty="0"/>
            <a:t>Transparency</a:t>
          </a:r>
        </a:p>
      </dgm:t>
    </dgm:pt>
    <dgm:pt modelId="{D084CD61-3372-D04B-837A-9B97C9304EA8}" type="parTrans" cxnId="{C16AF71B-AF16-8743-8BCB-4F70AF9467D9}">
      <dgm:prSet/>
      <dgm:spPr/>
      <dgm:t>
        <a:bodyPr/>
        <a:lstStyle/>
        <a:p>
          <a:endParaRPr lang="en-GB"/>
        </a:p>
      </dgm:t>
    </dgm:pt>
    <dgm:pt modelId="{5B9C70E7-79E7-654E-A3EE-A8700341D516}" type="sibTrans" cxnId="{C16AF71B-AF16-8743-8BCB-4F70AF9467D9}">
      <dgm:prSet/>
      <dgm:spPr/>
      <dgm:t>
        <a:bodyPr/>
        <a:lstStyle/>
        <a:p>
          <a:endParaRPr lang="en-GB"/>
        </a:p>
      </dgm:t>
    </dgm:pt>
    <dgm:pt modelId="{EBD228CE-6D8F-FA48-85F6-FFB722F31B9C}">
      <dgm:prSet phldrT="[Text]"/>
      <dgm:spPr/>
      <dgm:t>
        <a:bodyPr/>
        <a:lstStyle/>
        <a:p>
          <a:r>
            <a:rPr lang="en-GB" dirty="0"/>
            <a:t>Quality</a:t>
          </a:r>
        </a:p>
      </dgm:t>
    </dgm:pt>
    <dgm:pt modelId="{C9D7E69D-2CB9-B742-8F5B-48FF6AF6E52F}" type="parTrans" cxnId="{7A208082-6127-6B41-B77D-7DB22CBBA2EF}">
      <dgm:prSet/>
      <dgm:spPr/>
      <dgm:t>
        <a:bodyPr/>
        <a:lstStyle/>
        <a:p>
          <a:endParaRPr lang="en-GB"/>
        </a:p>
      </dgm:t>
    </dgm:pt>
    <dgm:pt modelId="{C9B451D7-86FC-2D48-801A-19023F375FAA}" type="sibTrans" cxnId="{7A208082-6127-6B41-B77D-7DB22CBBA2EF}">
      <dgm:prSet/>
      <dgm:spPr/>
      <dgm:t>
        <a:bodyPr/>
        <a:lstStyle/>
        <a:p>
          <a:endParaRPr lang="en-GB"/>
        </a:p>
      </dgm:t>
    </dgm:pt>
    <dgm:pt modelId="{E829A2AF-BF4B-864C-B5AE-5502B894E595}">
      <dgm:prSet phldrT="[Text]"/>
      <dgm:spPr/>
      <dgm:t>
        <a:bodyPr/>
        <a:lstStyle/>
        <a:p>
          <a:r>
            <a:rPr lang="en-GB" dirty="0"/>
            <a:t>Inclusion </a:t>
          </a:r>
        </a:p>
        <a:p>
          <a:r>
            <a:rPr lang="en-GB" dirty="0"/>
            <a:t>[diversity &amp; justice]</a:t>
          </a:r>
        </a:p>
      </dgm:t>
    </dgm:pt>
    <dgm:pt modelId="{7FB0FB81-5001-A047-9F3A-C93663CF1109}" type="parTrans" cxnId="{0B3C1805-6A3F-E94D-9BBB-FBC93B68F172}">
      <dgm:prSet/>
      <dgm:spPr/>
      <dgm:t>
        <a:bodyPr/>
        <a:lstStyle/>
        <a:p>
          <a:endParaRPr lang="en-GB"/>
        </a:p>
      </dgm:t>
    </dgm:pt>
    <dgm:pt modelId="{EE7266D1-FC7A-AE46-A659-CC365EF3B599}" type="sibTrans" cxnId="{0B3C1805-6A3F-E94D-9BBB-FBC93B68F172}">
      <dgm:prSet/>
      <dgm:spPr/>
      <dgm:t>
        <a:bodyPr/>
        <a:lstStyle/>
        <a:p>
          <a:endParaRPr lang="en-GB"/>
        </a:p>
      </dgm:t>
    </dgm:pt>
    <dgm:pt modelId="{97711916-D2B3-2E45-B457-D40D072918F3}" type="pres">
      <dgm:prSet presAssocID="{F8BE3FE5-E8AD-B443-872E-C5BD12073898}" presName="CompostProcess" presStyleCnt="0">
        <dgm:presLayoutVars>
          <dgm:dir/>
          <dgm:resizeHandles val="exact"/>
        </dgm:presLayoutVars>
      </dgm:prSet>
      <dgm:spPr/>
    </dgm:pt>
    <dgm:pt modelId="{E4F469CC-BC6C-5447-86C3-6505FC40AA0F}" type="pres">
      <dgm:prSet presAssocID="{F8BE3FE5-E8AD-B443-872E-C5BD12073898}" presName="arrow" presStyleLbl="bgShp" presStyleIdx="0" presStyleCnt="1"/>
      <dgm:spPr/>
    </dgm:pt>
    <dgm:pt modelId="{3F0ED4C7-758A-1B45-B7F7-BC4F8EF06E64}" type="pres">
      <dgm:prSet presAssocID="{F8BE3FE5-E8AD-B443-872E-C5BD12073898}" presName="linearProcess" presStyleCnt="0"/>
      <dgm:spPr/>
    </dgm:pt>
    <dgm:pt modelId="{1D17A53B-00E6-9649-ADA7-16071DC9CDA1}" type="pres">
      <dgm:prSet presAssocID="{8E5D9E5B-2498-F047-9664-5B82967099DF}" presName="textNode" presStyleLbl="node1" presStyleIdx="0" presStyleCnt="3">
        <dgm:presLayoutVars>
          <dgm:bulletEnabled val="1"/>
        </dgm:presLayoutVars>
      </dgm:prSet>
      <dgm:spPr/>
    </dgm:pt>
    <dgm:pt modelId="{D0728944-3FCB-2E4E-89CA-ABB9FBC716D3}" type="pres">
      <dgm:prSet presAssocID="{5B9C70E7-79E7-654E-A3EE-A8700341D516}" presName="sibTrans" presStyleCnt="0"/>
      <dgm:spPr/>
    </dgm:pt>
    <dgm:pt modelId="{F3AD9652-0C58-A045-8AFB-44FB7D277C62}" type="pres">
      <dgm:prSet presAssocID="{EBD228CE-6D8F-FA48-85F6-FFB722F31B9C}" presName="textNode" presStyleLbl="node1" presStyleIdx="1" presStyleCnt="3">
        <dgm:presLayoutVars>
          <dgm:bulletEnabled val="1"/>
        </dgm:presLayoutVars>
      </dgm:prSet>
      <dgm:spPr/>
    </dgm:pt>
    <dgm:pt modelId="{F61779FB-A2B0-AE44-B06C-89822899AA5C}" type="pres">
      <dgm:prSet presAssocID="{C9B451D7-86FC-2D48-801A-19023F375FAA}" presName="sibTrans" presStyleCnt="0"/>
      <dgm:spPr/>
    </dgm:pt>
    <dgm:pt modelId="{B752CE04-2128-A743-8D42-689ACC5134D8}" type="pres">
      <dgm:prSet presAssocID="{E829A2AF-BF4B-864C-B5AE-5502B894E595}" presName="textNode" presStyleLbl="node1" presStyleIdx="2" presStyleCnt="3">
        <dgm:presLayoutVars>
          <dgm:bulletEnabled val="1"/>
        </dgm:presLayoutVars>
      </dgm:prSet>
      <dgm:spPr/>
    </dgm:pt>
  </dgm:ptLst>
  <dgm:cxnLst>
    <dgm:cxn modelId="{0B3C1805-6A3F-E94D-9BBB-FBC93B68F172}" srcId="{F8BE3FE5-E8AD-B443-872E-C5BD12073898}" destId="{E829A2AF-BF4B-864C-B5AE-5502B894E595}" srcOrd="2" destOrd="0" parTransId="{7FB0FB81-5001-A047-9F3A-C93663CF1109}" sibTransId="{EE7266D1-FC7A-AE46-A659-CC365EF3B599}"/>
    <dgm:cxn modelId="{C16AF71B-AF16-8743-8BCB-4F70AF9467D9}" srcId="{F8BE3FE5-E8AD-B443-872E-C5BD12073898}" destId="{8E5D9E5B-2498-F047-9664-5B82967099DF}" srcOrd="0" destOrd="0" parTransId="{D084CD61-3372-D04B-837A-9B97C9304EA8}" sibTransId="{5B9C70E7-79E7-654E-A3EE-A8700341D516}"/>
    <dgm:cxn modelId="{FA0E3055-A0DF-0B46-8CC1-F675A62429F8}" type="presOf" srcId="{F8BE3FE5-E8AD-B443-872E-C5BD12073898}" destId="{97711916-D2B3-2E45-B457-D40D072918F3}" srcOrd="0" destOrd="0" presId="urn:microsoft.com/office/officeart/2005/8/layout/hProcess9"/>
    <dgm:cxn modelId="{08EACC7C-8B67-B343-AE7C-3D3583634019}" type="presOf" srcId="{8E5D9E5B-2498-F047-9664-5B82967099DF}" destId="{1D17A53B-00E6-9649-ADA7-16071DC9CDA1}" srcOrd="0" destOrd="0" presId="urn:microsoft.com/office/officeart/2005/8/layout/hProcess9"/>
    <dgm:cxn modelId="{7A208082-6127-6B41-B77D-7DB22CBBA2EF}" srcId="{F8BE3FE5-E8AD-B443-872E-C5BD12073898}" destId="{EBD228CE-6D8F-FA48-85F6-FFB722F31B9C}" srcOrd="1" destOrd="0" parTransId="{C9D7E69D-2CB9-B742-8F5B-48FF6AF6E52F}" sibTransId="{C9B451D7-86FC-2D48-801A-19023F375FAA}"/>
    <dgm:cxn modelId="{EA12109E-CF95-FF45-8426-1B1C1EBAE44F}" type="presOf" srcId="{EBD228CE-6D8F-FA48-85F6-FFB722F31B9C}" destId="{F3AD9652-0C58-A045-8AFB-44FB7D277C62}" srcOrd="0" destOrd="0" presId="urn:microsoft.com/office/officeart/2005/8/layout/hProcess9"/>
    <dgm:cxn modelId="{EE2DEAA3-6D01-9343-90CC-7D84E19BC551}" type="presOf" srcId="{E829A2AF-BF4B-864C-B5AE-5502B894E595}" destId="{B752CE04-2128-A743-8D42-689ACC5134D8}" srcOrd="0" destOrd="0" presId="urn:microsoft.com/office/officeart/2005/8/layout/hProcess9"/>
    <dgm:cxn modelId="{D320BE5F-77AC-8C46-8E59-E67F2A42A780}" type="presParOf" srcId="{97711916-D2B3-2E45-B457-D40D072918F3}" destId="{E4F469CC-BC6C-5447-86C3-6505FC40AA0F}" srcOrd="0" destOrd="0" presId="urn:microsoft.com/office/officeart/2005/8/layout/hProcess9"/>
    <dgm:cxn modelId="{AD6B8297-4A43-C043-B1A9-CFF9867CAE02}" type="presParOf" srcId="{97711916-D2B3-2E45-B457-D40D072918F3}" destId="{3F0ED4C7-758A-1B45-B7F7-BC4F8EF06E64}" srcOrd="1" destOrd="0" presId="urn:microsoft.com/office/officeart/2005/8/layout/hProcess9"/>
    <dgm:cxn modelId="{DDCD3571-CA70-E344-8A22-4F2D694A74C2}" type="presParOf" srcId="{3F0ED4C7-758A-1B45-B7F7-BC4F8EF06E64}" destId="{1D17A53B-00E6-9649-ADA7-16071DC9CDA1}" srcOrd="0" destOrd="0" presId="urn:microsoft.com/office/officeart/2005/8/layout/hProcess9"/>
    <dgm:cxn modelId="{BF2A8649-5549-8A46-94DA-8DD733E0FAA9}" type="presParOf" srcId="{3F0ED4C7-758A-1B45-B7F7-BC4F8EF06E64}" destId="{D0728944-3FCB-2E4E-89CA-ABB9FBC716D3}" srcOrd="1" destOrd="0" presId="urn:microsoft.com/office/officeart/2005/8/layout/hProcess9"/>
    <dgm:cxn modelId="{7D729DAF-0E0B-AE47-8896-BA8C3022CB20}" type="presParOf" srcId="{3F0ED4C7-758A-1B45-B7F7-BC4F8EF06E64}" destId="{F3AD9652-0C58-A045-8AFB-44FB7D277C62}" srcOrd="2" destOrd="0" presId="urn:microsoft.com/office/officeart/2005/8/layout/hProcess9"/>
    <dgm:cxn modelId="{8BCAC98F-FFE2-8F46-B709-78892A233CE3}" type="presParOf" srcId="{3F0ED4C7-758A-1B45-B7F7-BC4F8EF06E64}" destId="{F61779FB-A2B0-AE44-B06C-89822899AA5C}" srcOrd="3" destOrd="0" presId="urn:microsoft.com/office/officeart/2005/8/layout/hProcess9"/>
    <dgm:cxn modelId="{8D052F5A-0DC2-9044-90BC-8771C925E98D}" type="presParOf" srcId="{3F0ED4C7-758A-1B45-B7F7-BC4F8EF06E64}" destId="{B752CE04-2128-A743-8D42-689ACC5134D8}"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8BE3FE5-E8AD-B443-872E-C5BD12073898}" type="doc">
      <dgm:prSet loTypeId="urn:microsoft.com/office/officeart/2005/8/layout/hProcess9" loCatId="process" qsTypeId="urn:microsoft.com/office/officeart/2005/8/quickstyle/simple1" qsCatId="simple" csTypeId="urn:microsoft.com/office/officeart/2005/8/colors/accent1_2" csCatId="accent1" phldr="1"/>
      <dgm:spPr/>
    </dgm:pt>
    <dgm:pt modelId="{8E5D9E5B-2498-F047-9664-5B82967099DF}">
      <dgm:prSet phldrT="[Text]"/>
      <dgm:spPr/>
      <dgm:t>
        <a:bodyPr/>
        <a:lstStyle/>
        <a:p>
          <a:r>
            <a:rPr lang="en-GB" dirty="0"/>
            <a:t>Transparency</a:t>
          </a:r>
        </a:p>
      </dgm:t>
    </dgm:pt>
    <dgm:pt modelId="{D084CD61-3372-D04B-837A-9B97C9304EA8}" type="parTrans" cxnId="{C16AF71B-AF16-8743-8BCB-4F70AF9467D9}">
      <dgm:prSet/>
      <dgm:spPr/>
      <dgm:t>
        <a:bodyPr/>
        <a:lstStyle/>
        <a:p>
          <a:endParaRPr lang="en-GB"/>
        </a:p>
      </dgm:t>
    </dgm:pt>
    <dgm:pt modelId="{5B9C70E7-79E7-654E-A3EE-A8700341D516}" type="sibTrans" cxnId="{C16AF71B-AF16-8743-8BCB-4F70AF9467D9}">
      <dgm:prSet/>
      <dgm:spPr/>
      <dgm:t>
        <a:bodyPr/>
        <a:lstStyle/>
        <a:p>
          <a:endParaRPr lang="en-GB"/>
        </a:p>
      </dgm:t>
    </dgm:pt>
    <dgm:pt modelId="{EBD228CE-6D8F-FA48-85F6-FFB722F31B9C}">
      <dgm:prSet phldrT="[Text]"/>
      <dgm:spPr/>
      <dgm:t>
        <a:bodyPr/>
        <a:lstStyle/>
        <a:p>
          <a:r>
            <a:rPr lang="en-GB" dirty="0"/>
            <a:t>Quality</a:t>
          </a:r>
        </a:p>
      </dgm:t>
    </dgm:pt>
    <dgm:pt modelId="{C9D7E69D-2CB9-B742-8F5B-48FF6AF6E52F}" type="parTrans" cxnId="{7A208082-6127-6B41-B77D-7DB22CBBA2EF}">
      <dgm:prSet/>
      <dgm:spPr/>
      <dgm:t>
        <a:bodyPr/>
        <a:lstStyle/>
        <a:p>
          <a:endParaRPr lang="en-GB"/>
        </a:p>
      </dgm:t>
    </dgm:pt>
    <dgm:pt modelId="{C9B451D7-86FC-2D48-801A-19023F375FAA}" type="sibTrans" cxnId="{7A208082-6127-6B41-B77D-7DB22CBBA2EF}">
      <dgm:prSet/>
      <dgm:spPr/>
      <dgm:t>
        <a:bodyPr/>
        <a:lstStyle/>
        <a:p>
          <a:endParaRPr lang="en-GB"/>
        </a:p>
      </dgm:t>
    </dgm:pt>
    <dgm:pt modelId="{E829A2AF-BF4B-864C-B5AE-5502B894E595}">
      <dgm:prSet phldrT="[Text]"/>
      <dgm:spPr/>
      <dgm:t>
        <a:bodyPr/>
        <a:lstStyle/>
        <a:p>
          <a:r>
            <a:rPr lang="en-GB" dirty="0"/>
            <a:t>Inclusion </a:t>
          </a:r>
        </a:p>
        <a:p>
          <a:r>
            <a:rPr lang="en-GB" dirty="0"/>
            <a:t>[diversity &amp; justice]</a:t>
          </a:r>
        </a:p>
      </dgm:t>
    </dgm:pt>
    <dgm:pt modelId="{7FB0FB81-5001-A047-9F3A-C93663CF1109}" type="parTrans" cxnId="{0B3C1805-6A3F-E94D-9BBB-FBC93B68F172}">
      <dgm:prSet/>
      <dgm:spPr/>
      <dgm:t>
        <a:bodyPr/>
        <a:lstStyle/>
        <a:p>
          <a:endParaRPr lang="en-GB"/>
        </a:p>
      </dgm:t>
    </dgm:pt>
    <dgm:pt modelId="{EE7266D1-FC7A-AE46-A659-CC365EF3B599}" type="sibTrans" cxnId="{0B3C1805-6A3F-E94D-9BBB-FBC93B68F172}">
      <dgm:prSet/>
      <dgm:spPr/>
      <dgm:t>
        <a:bodyPr/>
        <a:lstStyle/>
        <a:p>
          <a:endParaRPr lang="en-GB"/>
        </a:p>
      </dgm:t>
    </dgm:pt>
    <dgm:pt modelId="{97711916-D2B3-2E45-B457-D40D072918F3}" type="pres">
      <dgm:prSet presAssocID="{F8BE3FE5-E8AD-B443-872E-C5BD12073898}" presName="CompostProcess" presStyleCnt="0">
        <dgm:presLayoutVars>
          <dgm:dir/>
          <dgm:resizeHandles val="exact"/>
        </dgm:presLayoutVars>
      </dgm:prSet>
      <dgm:spPr/>
    </dgm:pt>
    <dgm:pt modelId="{E4F469CC-BC6C-5447-86C3-6505FC40AA0F}" type="pres">
      <dgm:prSet presAssocID="{F8BE3FE5-E8AD-B443-872E-C5BD12073898}" presName="arrow" presStyleLbl="bgShp" presStyleIdx="0" presStyleCnt="1"/>
      <dgm:spPr/>
    </dgm:pt>
    <dgm:pt modelId="{3F0ED4C7-758A-1B45-B7F7-BC4F8EF06E64}" type="pres">
      <dgm:prSet presAssocID="{F8BE3FE5-E8AD-B443-872E-C5BD12073898}" presName="linearProcess" presStyleCnt="0"/>
      <dgm:spPr/>
    </dgm:pt>
    <dgm:pt modelId="{1D17A53B-00E6-9649-ADA7-16071DC9CDA1}" type="pres">
      <dgm:prSet presAssocID="{8E5D9E5B-2498-F047-9664-5B82967099DF}" presName="textNode" presStyleLbl="node1" presStyleIdx="0" presStyleCnt="3">
        <dgm:presLayoutVars>
          <dgm:bulletEnabled val="1"/>
        </dgm:presLayoutVars>
      </dgm:prSet>
      <dgm:spPr/>
    </dgm:pt>
    <dgm:pt modelId="{D0728944-3FCB-2E4E-89CA-ABB9FBC716D3}" type="pres">
      <dgm:prSet presAssocID="{5B9C70E7-79E7-654E-A3EE-A8700341D516}" presName="sibTrans" presStyleCnt="0"/>
      <dgm:spPr/>
    </dgm:pt>
    <dgm:pt modelId="{F3AD9652-0C58-A045-8AFB-44FB7D277C62}" type="pres">
      <dgm:prSet presAssocID="{EBD228CE-6D8F-FA48-85F6-FFB722F31B9C}" presName="textNode" presStyleLbl="node1" presStyleIdx="1" presStyleCnt="3">
        <dgm:presLayoutVars>
          <dgm:bulletEnabled val="1"/>
        </dgm:presLayoutVars>
      </dgm:prSet>
      <dgm:spPr/>
    </dgm:pt>
    <dgm:pt modelId="{F61779FB-A2B0-AE44-B06C-89822899AA5C}" type="pres">
      <dgm:prSet presAssocID="{C9B451D7-86FC-2D48-801A-19023F375FAA}" presName="sibTrans" presStyleCnt="0"/>
      <dgm:spPr/>
    </dgm:pt>
    <dgm:pt modelId="{B752CE04-2128-A743-8D42-689ACC5134D8}" type="pres">
      <dgm:prSet presAssocID="{E829A2AF-BF4B-864C-B5AE-5502B894E595}" presName="textNode" presStyleLbl="node1" presStyleIdx="2" presStyleCnt="3">
        <dgm:presLayoutVars>
          <dgm:bulletEnabled val="1"/>
        </dgm:presLayoutVars>
      </dgm:prSet>
      <dgm:spPr/>
    </dgm:pt>
  </dgm:ptLst>
  <dgm:cxnLst>
    <dgm:cxn modelId="{0B3C1805-6A3F-E94D-9BBB-FBC93B68F172}" srcId="{F8BE3FE5-E8AD-B443-872E-C5BD12073898}" destId="{E829A2AF-BF4B-864C-B5AE-5502B894E595}" srcOrd="2" destOrd="0" parTransId="{7FB0FB81-5001-A047-9F3A-C93663CF1109}" sibTransId="{EE7266D1-FC7A-AE46-A659-CC365EF3B599}"/>
    <dgm:cxn modelId="{C16AF71B-AF16-8743-8BCB-4F70AF9467D9}" srcId="{F8BE3FE5-E8AD-B443-872E-C5BD12073898}" destId="{8E5D9E5B-2498-F047-9664-5B82967099DF}" srcOrd="0" destOrd="0" parTransId="{D084CD61-3372-D04B-837A-9B97C9304EA8}" sibTransId="{5B9C70E7-79E7-654E-A3EE-A8700341D516}"/>
    <dgm:cxn modelId="{FA0E3055-A0DF-0B46-8CC1-F675A62429F8}" type="presOf" srcId="{F8BE3FE5-E8AD-B443-872E-C5BD12073898}" destId="{97711916-D2B3-2E45-B457-D40D072918F3}" srcOrd="0" destOrd="0" presId="urn:microsoft.com/office/officeart/2005/8/layout/hProcess9"/>
    <dgm:cxn modelId="{08EACC7C-8B67-B343-AE7C-3D3583634019}" type="presOf" srcId="{8E5D9E5B-2498-F047-9664-5B82967099DF}" destId="{1D17A53B-00E6-9649-ADA7-16071DC9CDA1}" srcOrd="0" destOrd="0" presId="urn:microsoft.com/office/officeart/2005/8/layout/hProcess9"/>
    <dgm:cxn modelId="{7A208082-6127-6B41-B77D-7DB22CBBA2EF}" srcId="{F8BE3FE5-E8AD-B443-872E-C5BD12073898}" destId="{EBD228CE-6D8F-FA48-85F6-FFB722F31B9C}" srcOrd="1" destOrd="0" parTransId="{C9D7E69D-2CB9-B742-8F5B-48FF6AF6E52F}" sibTransId="{C9B451D7-86FC-2D48-801A-19023F375FAA}"/>
    <dgm:cxn modelId="{EA12109E-CF95-FF45-8426-1B1C1EBAE44F}" type="presOf" srcId="{EBD228CE-6D8F-FA48-85F6-FFB722F31B9C}" destId="{F3AD9652-0C58-A045-8AFB-44FB7D277C62}" srcOrd="0" destOrd="0" presId="urn:microsoft.com/office/officeart/2005/8/layout/hProcess9"/>
    <dgm:cxn modelId="{EE2DEAA3-6D01-9343-90CC-7D84E19BC551}" type="presOf" srcId="{E829A2AF-BF4B-864C-B5AE-5502B894E595}" destId="{B752CE04-2128-A743-8D42-689ACC5134D8}" srcOrd="0" destOrd="0" presId="urn:microsoft.com/office/officeart/2005/8/layout/hProcess9"/>
    <dgm:cxn modelId="{D320BE5F-77AC-8C46-8E59-E67F2A42A780}" type="presParOf" srcId="{97711916-D2B3-2E45-B457-D40D072918F3}" destId="{E4F469CC-BC6C-5447-86C3-6505FC40AA0F}" srcOrd="0" destOrd="0" presId="urn:microsoft.com/office/officeart/2005/8/layout/hProcess9"/>
    <dgm:cxn modelId="{AD6B8297-4A43-C043-B1A9-CFF9867CAE02}" type="presParOf" srcId="{97711916-D2B3-2E45-B457-D40D072918F3}" destId="{3F0ED4C7-758A-1B45-B7F7-BC4F8EF06E64}" srcOrd="1" destOrd="0" presId="urn:microsoft.com/office/officeart/2005/8/layout/hProcess9"/>
    <dgm:cxn modelId="{DDCD3571-CA70-E344-8A22-4F2D694A74C2}" type="presParOf" srcId="{3F0ED4C7-758A-1B45-B7F7-BC4F8EF06E64}" destId="{1D17A53B-00E6-9649-ADA7-16071DC9CDA1}" srcOrd="0" destOrd="0" presId="urn:microsoft.com/office/officeart/2005/8/layout/hProcess9"/>
    <dgm:cxn modelId="{BF2A8649-5549-8A46-94DA-8DD733E0FAA9}" type="presParOf" srcId="{3F0ED4C7-758A-1B45-B7F7-BC4F8EF06E64}" destId="{D0728944-3FCB-2E4E-89CA-ABB9FBC716D3}" srcOrd="1" destOrd="0" presId="urn:microsoft.com/office/officeart/2005/8/layout/hProcess9"/>
    <dgm:cxn modelId="{7D729DAF-0E0B-AE47-8896-BA8C3022CB20}" type="presParOf" srcId="{3F0ED4C7-758A-1B45-B7F7-BC4F8EF06E64}" destId="{F3AD9652-0C58-A045-8AFB-44FB7D277C62}" srcOrd="2" destOrd="0" presId="urn:microsoft.com/office/officeart/2005/8/layout/hProcess9"/>
    <dgm:cxn modelId="{8BCAC98F-FFE2-8F46-B709-78892A233CE3}" type="presParOf" srcId="{3F0ED4C7-758A-1B45-B7F7-BC4F8EF06E64}" destId="{F61779FB-A2B0-AE44-B06C-89822899AA5C}" srcOrd="3" destOrd="0" presId="urn:microsoft.com/office/officeart/2005/8/layout/hProcess9"/>
    <dgm:cxn modelId="{8D052F5A-0DC2-9044-90BC-8771C925E98D}" type="presParOf" srcId="{3F0ED4C7-758A-1B45-B7F7-BC4F8EF06E64}" destId="{B752CE04-2128-A743-8D42-689ACC5134D8}" srcOrd="4"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8BE3FE5-E8AD-B443-872E-C5BD12073898}" type="doc">
      <dgm:prSet loTypeId="urn:microsoft.com/office/officeart/2005/8/layout/hProcess9" loCatId="process" qsTypeId="urn:microsoft.com/office/officeart/2005/8/quickstyle/simple1" qsCatId="simple" csTypeId="urn:microsoft.com/office/officeart/2005/8/colors/accent1_2" csCatId="accent1" phldr="1"/>
      <dgm:spPr/>
    </dgm:pt>
    <dgm:pt modelId="{8E5D9E5B-2498-F047-9664-5B82967099DF}">
      <dgm:prSet phldrT="[Text]"/>
      <dgm:spPr>
        <a:solidFill>
          <a:srgbClr val="92D050"/>
        </a:solidFill>
      </dgm:spPr>
      <dgm:t>
        <a:bodyPr/>
        <a:lstStyle/>
        <a:p>
          <a:r>
            <a:rPr lang="en-GB" dirty="0"/>
            <a:t>Inclusion </a:t>
          </a:r>
        </a:p>
        <a:p>
          <a:r>
            <a:rPr lang="en-GB" dirty="0"/>
            <a:t>[diversity &amp; justice]</a:t>
          </a:r>
        </a:p>
      </dgm:t>
    </dgm:pt>
    <dgm:pt modelId="{D084CD61-3372-D04B-837A-9B97C9304EA8}" type="parTrans" cxnId="{C16AF71B-AF16-8743-8BCB-4F70AF9467D9}">
      <dgm:prSet/>
      <dgm:spPr/>
      <dgm:t>
        <a:bodyPr/>
        <a:lstStyle/>
        <a:p>
          <a:endParaRPr lang="en-GB"/>
        </a:p>
      </dgm:t>
    </dgm:pt>
    <dgm:pt modelId="{5B9C70E7-79E7-654E-A3EE-A8700341D516}" type="sibTrans" cxnId="{C16AF71B-AF16-8743-8BCB-4F70AF9467D9}">
      <dgm:prSet/>
      <dgm:spPr/>
      <dgm:t>
        <a:bodyPr/>
        <a:lstStyle/>
        <a:p>
          <a:endParaRPr lang="en-GB"/>
        </a:p>
      </dgm:t>
    </dgm:pt>
    <dgm:pt modelId="{EBD228CE-6D8F-FA48-85F6-FFB722F31B9C}">
      <dgm:prSet phldrT="[Text]" custT="1"/>
      <dgm:spPr>
        <a:solidFill>
          <a:srgbClr val="92D050"/>
        </a:solidFill>
      </dgm:spPr>
      <dgm:t>
        <a:bodyPr/>
        <a:lstStyle/>
        <a:p>
          <a:r>
            <a:rPr lang="en-GB" sz="3000" baseline="0" dirty="0"/>
            <a:t>Quality</a:t>
          </a:r>
        </a:p>
      </dgm:t>
    </dgm:pt>
    <dgm:pt modelId="{C9D7E69D-2CB9-B742-8F5B-48FF6AF6E52F}" type="parTrans" cxnId="{7A208082-6127-6B41-B77D-7DB22CBBA2EF}">
      <dgm:prSet/>
      <dgm:spPr/>
      <dgm:t>
        <a:bodyPr/>
        <a:lstStyle/>
        <a:p>
          <a:endParaRPr lang="en-GB"/>
        </a:p>
      </dgm:t>
    </dgm:pt>
    <dgm:pt modelId="{C9B451D7-86FC-2D48-801A-19023F375FAA}" type="sibTrans" cxnId="{7A208082-6127-6B41-B77D-7DB22CBBA2EF}">
      <dgm:prSet/>
      <dgm:spPr/>
      <dgm:t>
        <a:bodyPr/>
        <a:lstStyle/>
        <a:p>
          <a:endParaRPr lang="en-GB"/>
        </a:p>
      </dgm:t>
    </dgm:pt>
    <dgm:pt modelId="{E829A2AF-BF4B-864C-B5AE-5502B894E595}">
      <dgm:prSet phldrT="[Text]" custT="1"/>
      <dgm:spPr>
        <a:solidFill>
          <a:srgbClr val="92D050"/>
        </a:solidFill>
      </dgm:spPr>
      <dgm:t>
        <a:bodyPr/>
        <a:lstStyle/>
        <a:p>
          <a:r>
            <a:rPr lang="en-GB" sz="3000" baseline="0" dirty="0"/>
            <a:t>Transparency</a:t>
          </a:r>
        </a:p>
      </dgm:t>
    </dgm:pt>
    <dgm:pt modelId="{7FB0FB81-5001-A047-9F3A-C93663CF1109}" type="parTrans" cxnId="{0B3C1805-6A3F-E94D-9BBB-FBC93B68F172}">
      <dgm:prSet/>
      <dgm:spPr/>
      <dgm:t>
        <a:bodyPr/>
        <a:lstStyle/>
        <a:p>
          <a:endParaRPr lang="en-GB"/>
        </a:p>
      </dgm:t>
    </dgm:pt>
    <dgm:pt modelId="{EE7266D1-FC7A-AE46-A659-CC365EF3B599}" type="sibTrans" cxnId="{0B3C1805-6A3F-E94D-9BBB-FBC93B68F172}">
      <dgm:prSet/>
      <dgm:spPr/>
      <dgm:t>
        <a:bodyPr/>
        <a:lstStyle/>
        <a:p>
          <a:endParaRPr lang="en-GB"/>
        </a:p>
      </dgm:t>
    </dgm:pt>
    <dgm:pt modelId="{97711916-D2B3-2E45-B457-D40D072918F3}" type="pres">
      <dgm:prSet presAssocID="{F8BE3FE5-E8AD-B443-872E-C5BD12073898}" presName="CompostProcess" presStyleCnt="0">
        <dgm:presLayoutVars>
          <dgm:dir/>
          <dgm:resizeHandles val="exact"/>
        </dgm:presLayoutVars>
      </dgm:prSet>
      <dgm:spPr/>
    </dgm:pt>
    <dgm:pt modelId="{E4F469CC-BC6C-5447-86C3-6505FC40AA0F}" type="pres">
      <dgm:prSet presAssocID="{F8BE3FE5-E8AD-B443-872E-C5BD12073898}" presName="arrow" presStyleLbl="bgShp" presStyleIdx="0" presStyleCnt="1"/>
      <dgm:spPr/>
    </dgm:pt>
    <dgm:pt modelId="{3F0ED4C7-758A-1B45-B7F7-BC4F8EF06E64}" type="pres">
      <dgm:prSet presAssocID="{F8BE3FE5-E8AD-B443-872E-C5BD12073898}" presName="linearProcess" presStyleCnt="0"/>
      <dgm:spPr/>
    </dgm:pt>
    <dgm:pt modelId="{1D17A53B-00E6-9649-ADA7-16071DC9CDA1}" type="pres">
      <dgm:prSet presAssocID="{8E5D9E5B-2498-F047-9664-5B82967099DF}" presName="textNode" presStyleLbl="node1" presStyleIdx="0" presStyleCnt="3">
        <dgm:presLayoutVars>
          <dgm:bulletEnabled val="1"/>
        </dgm:presLayoutVars>
      </dgm:prSet>
      <dgm:spPr/>
    </dgm:pt>
    <dgm:pt modelId="{D0728944-3FCB-2E4E-89CA-ABB9FBC716D3}" type="pres">
      <dgm:prSet presAssocID="{5B9C70E7-79E7-654E-A3EE-A8700341D516}" presName="sibTrans" presStyleCnt="0"/>
      <dgm:spPr/>
    </dgm:pt>
    <dgm:pt modelId="{F3AD9652-0C58-A045-8AFB-44FB7D277C62}" type="pres">
      <dgm:prSet presAssocID="{EBD228CE-6D8F-FA48-85F6-FFB722F31B9C}" presName="textNode" presStyleLbl="node1" presStyleIdx="1" presStyleCnt="3">
        <dgm:presLayoutVars>
          <dgm:bulletEnabled val="1"/>
        </dgm:presLayoutVars>
      </dgm:prSet>
      <dgm:spPr/>
    </dgm:pt>
    <dgm:pt modelId="{F61779FB-A2B0-AE44-B06C-89822899AA5C}" type="pres">
      <dgm:prSet presAssocID="{C9B451D7-86FC-2D48-801A-19023F375FAA}" presName="sibTrans" presStyleCnt="0"/>
      <dgm:spPr/>
    </dgm:pt>
    <dgm:pt modelId="{B752CE04-2128-A743-8D42-689ACC5134D8}" type="pres">
      <dgm:prSet presAssocID="{E829A2AF-BF4B-864C-B5AE-5502B894E595}" presName="textNode" presStyleLbl="node1" presStyleIdx="2" presStyleCnt="3">
        <dgm:presLayoutVars>
          <dgm:bulletEnabled val="1"/>
        </dgm:presLayoutVars>
      </dgm:prSet>
      <dgm:spPr/>
    </dgm:pt>
  </dgm:ptLst>
  <dgm:cxnLst>
    <dgm:cxn modelId="{0B3C1805-6A3F-E94D-9BBB-FBC93B68F172}" srcId="{F8BE3FE5-E8AD-B443-872E-C5BD12073898}" destId="{E829A2AF-BF4B-864C-B5AE-5502B894E595}" srcOrd="2" destOrd="0" parTransId="{7FB0FB81-5001-A047-9F3A-C93663CF1109}" sibTransId="{EE7266D1-FC7A-AE46-A659-CC365EF3B599}"/>
    <dgm:cxn modelId="{C16AF71B-AF16-8743-8BCB-4F70AF9467D9}" srcId="{F8BE3FE5-E8AD-B443-872E-C5BD12073898}" destId="{8E5D9E5B-2498-F047-9664-5B82967099DF}" srcOrd="0" destOrd="0" parTransId="{D084CD61-3372-D04B-837A-9B97C9304EA8}" sibTransId="{5B9C70E7-79E7-654E-A3EE-A8700341D516}"/>
    <dgm:cxn modelId="{FA0E3055-A0DF-0B46-8CC1-F675A62429F8}" type="presOf" srcId="{F8BE3FE5-E8AD-B443-872E-C5BD12073898}" destId="{97711916-D2B3-2E45-B457-D40D072918F3}" srcOrd="0" destOrd="0" presId="urn:microsoft.com/office/officeart/2005/8/layout/hProcess9"/>
    <dgm:cxn modelId="{08EACC7C-8B67-B343-AE7C-3D3583634019}" type="presOf" srcId="{8E5D9E5B-2498-F047-9664-5B82967099DF}" destId="{1D17A53B-00E6-9649-ADA7-16071DC9CDA1}" srcOrd="0" destOrd="0" presId="urn:microsoft.com/office/officeart/2005/8/layout/hProcess9"/>
    <dgm:cxn modelId="{7A208082-6127-6B41-B77D-7DB22CBBA2EF}" srcId="{F8BE3FE5-E8AD-B443-872E-C5BD12073898}" destId="{EBD228CE-6D8F-FA48-85F6-FFB722F31B9C}" srcOrd="1" destOrd="0" parTransId="{C9D7E69D-2CB9-B742-8F5B-48FF6AF6E52F}" sibTransId="{C9B451D7-86FC-2D48-801A-19023F375FAA}"/>
    <dgm:cxn modelId="{EA12109E-CF95-FF45-8426-1B1C1EBAE44F}" type="presOf" srcId="{EBD228CE-6D8F-FA48-85F6-FFB722F31B9C}" destId="{F3AD9652-0C58-A045-8AFB-44FB7D277C62}" srcOrd="0" destOrd="0" presId="urn:microsoft.com/office/officeart/2005/8/layout/hProcess9"/>
    <dgm:cxn modelId="{EE2DEAA3-6D01-9343-90CC-7D84E19BC551}" type="presOf" srcId="{E829A2AF-BF4B-864C-B5AE-5502B894E595}" destId="{B752CE04-2128-A743-8D42-689ACC5134D8}" srcOrd="0" destOrd="0" presId="urn:microsoft.com/office/officeart/2005/8/layout/hProcess9"/>
    <dgm:cxn modelId="{D320BE5F-77AC-8C46-8E59-E67F2A42A780}" type="presParOf" srcId="{97711916-D2B3-2E45-B457-D40D072918F3}" destId="{E4F469CC-BC6C-5447-86C3-6505FC40AA0F}" srcOrd="0" destOrd="0" presId="urn:microsoft.com/office/officeart/2005/8/layout/hProcess9"/>
    <dgm:cxn modelId="{AD6B8297-4A43-C043-B1A9-CFF9867CAE02}" type="presParOf" srcId="{97711916-D2B3-2E45-B457-D40D072918F3}" destId="{3F0ED4C7-758A-1B45-B7F7-BC4F8EF06E64}" srcOrd="1" destOrd="0" presId="urn:microsoft.com/office/officeart/2005/8/layout/hProcess9"/>
    <dgm:cxn modelId="{DDCD3571-CA70-E344-8A22-4F2D694A74C2}" type="presParOf" srcId="{3F0ED4C7-758A-1B45-B7F7-BC4F8EF06E64}" destId="{1D17A53B-00E6-9649-ADA7-16071DC9CDA1}" srcOrd="0" destOrd="0" presId="urn:microsoft.com/office/officeart/2005/8/layout/hProcess9"/>
    <dgm:cxn modelId="{BF2A8649-5549-8A46-94DA-8DD733E0FAA9}" type="presParOf" srcId="{3F0ED4C7-758A-1B45-B7F7-BC4F8EF06E64}" destId="{D0728944-3FCB-2E4E-89CA-ABB9FBC716D3}" srcOrd="1" destOrd="0" presId="urn:microsoft.com/office/officeart/2005/8/layout/hProcess9"/>
    <dgm:cxn modelId="{7D729DAF-0E0B-AE47-8896-BA8C3022CB20}" type="presParOf" srcId="{3F0ED4C7-758A-1B45-B7F7-BC4F8EF06E64}" destId="{F3AD9652-0C58-A045-8AFB-44FB7D277C62}" srcOrd="2" destOrd="0" presId="urn:microsoft.com/office/officeart/2005/8/layout/hProcess9"/>
    <dgm:cxn modelId="{8BCAC98F-FFE2-8F46-B709-78892A233CE3}" type="presParOf" srcId="{3F0ED4C7-758A-1B45-B7F7-BC4F8EF06E64}" destId="{F61779FB-A2B0-AE44-B06C-89822899AA5C}" srcOrd="3" destOrd="0" presId="urn:microsoft.com/office/officeart/2005/8/layout/hProcess9"/>
    <dgm:cxn modelId="{8D052F5A-0DC2-9044-90BC-8771C925E98D}" type="presParOf" srcId="{3F0ED4C7-758A-1B45-B7F7-BC4F8EF06E64}" destId="{B752CE04-2128-A743-8D42-689ACC5134D8}" srcOrd="4" destOrd="0" presId="urn:microsoft.com/office/officeart/2005/8/layout/hProcess9"/>
  </dgm:cxnLst>
  <dgm:bg>
    <a:noFill/>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F469CC-BC6C-5447-86C3-6505FC40AA0F}">
      <dsp:nvSpPr>
        <dsp:cNvPr id="0" name=""/>
        <dsp:cNvSpPr/>
      </dsp:nvSpPr>
      <dsp:spPr>
        <a:xfrm>
          <a:off x="538479" y="0"/>
          <a:ext cx="6102773" cy="250381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17A53B-00E6-9649-ADA7-16071DC9CDA1}">
      <dsp:nvSpPr>
        <dsp:cNvPr id="0" name=""/>
        <dsp:cNvSpPr/>
      </dsp:nvSpPr>
      <dsp:spPr>
        <a:xfrm>
          <a:off x="2519" y="751145"/>
          <a:ext cx="2288145" cy="1001527"/>
        </a:xfrm>
        <a:prstGeom prst="roundRect">
          <a:avLst/>
        </a:prstGeom>
        <a:solidFill>
          <a:schemeClr val="accent1">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t>Transparency</a:t>
          </a:r>
        </a:p>
      </dsp:txBody>
      <dsp:txXfrm>
        <a:off x="51410" y="800036"/>
        <a:ext cx="2190363" cy="903745"/>
      </dsp:txXfrm>
    </dsp:sp>
    <dsp:sp modelId="{F3AD9652-0C58-A045-8AFB-44FB7D277C62}">
      <dsp:nvSpPr>
        <dsp:cNvPr id="0" name=""/>
        <dsp:cNvSpPr/>
      </dsp:nvSpPr>
      <dsp:spPr>
        <a:xfrm>
          <a:off x="2445793" y="751145"/>
          <a:ext cx="2288145" cy="1001527"/>
        </a:xfrm>
        <a:prstGeom prst="roundRect">
          <a:avLst/>
        </a:prstGeom>
        <a:solidFill>
          <a:schemeClr val="accent1">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t>Quality</a:t>
          </a:r>
        </a:p>
      </dsp:txBody>
      <dsp:txXfrm>
        <a:off x="2494684" y="800036"/>
        <a:ext cx="2190363" cy="903745"/>
      </dsp:txXfrm>
    </dsp:sp>
    <dsp:sp modelId="{B752CE04-2128-A743-8D42-689ACC5134D8}">
      <dsp:nvSpPr>
        <dsp:cNvPr id="0" name=""/>
        <dsp:cNvSpPr/>
      </dsp:nvSpPr>
      <dsp:spPr>
        <a:xfrm>
          <a:off x="4889067" y="751145"/>
          <a:ext cx="2288145" cy="1001527"/>
        </a:xfrm>
        <a:prstGeom prst="roundRect">
          <a:avLst/>
        </a:prstGeom>
        <a:solidFill>
          <a:schemeClr val="accent1">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t>Inclusion </a:t>
          </a:r>
        </a:p>
        <a:p>
          <a:pPr marL="0" lvl="0" indent="0" algn="ctr" defTabSz="889000">
            <a:lnSpc>
              <a:spcPct val="90000"/>
            </a:lnSpc>
            <a:spcBef>
              <a:spcPct val="0"/>
            </a:spcBef>
            <a:spcAft>
              <a:spcPct val="35000"/>
            </a:spcAft>
            <a:buNone/>
          </a:pPr>
          <a:r>
            <a:rPr lang="en-GB" sz="2000" kern="1200" dirty="0"/>
            <a:t>[diversity &amp; justice]</a:t>
          </a:r>
        </a:p>
      </dsp:txBody>
      <dsp:txXfrm>
        <a:off x="4937958" y="800036"/>
        <a:ext cx="2190363" cy="90374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F469CC-BC6C-5447-86C3-6505FC40AA0F}">
      <dsp:nvSpPr>
        <dsp:cNvPr id="0" name=""/>
        <dsp:cNvSpPr/>
      </dsp:nvSpPr>
      <dsp:spPr>
        <a:xfrm>
          <a:off x="538479" y="0"/>
          <a:ext cx="6102773" cy="250381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17A53B-00E6-9649-ADA7-16071DC9CDA1}">
      <dsp:nvSpPr>
        <dsp:cNvPr id="0" name=""/>
        <dsp:cNvSpPr/>
      </dsp:nvSpPr>
      <dsp:spPr>
        <a:xfrm>
          <a:off x="2519" y="751145"/>
          <a:ext cx="2288145" cy="1001527"/>
        </a:xfrm>
        <a:prstGeom prst="roundRect">
          <a:avLst/>
        </a:prstGeom>
        <a:solidFill>
          <a:schemeClr val="accent1">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t>Transparency</a:t>
          </a:r>
        </a:p>
      </dsp:txBody>
      <dsp:txXfrm>
        <a:off x="51410" y="800036"/>
        <a:ext cx="2190363" cy="903745"/>
      </dsp:txXfrm>
    </dsp:sp>
    <dsp:sp modelId="{F3AD9652-0C58-A045-8AFB-44FB7D277C62}">
      <dsp:nvSpPr>
        <dsp:cNvPr id="0" name=""/>
        <dsp:cNvSpPr/>
      </dsp:nvSpPr>
      <dsp:spPr>
        <a:xfrm>
          <a:off x="2445793" y="751145"/>
          <a:ext cx="2288145" cy="1001527"/>
        </a:xfrm>
        <a:prstGeom prst="roundRect">
          <a:avLst/>
        </a:prstGeom>
        <a:solidFill>
          <a:schemeClr val="accent1">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t>Quality</a:t>
          </a:r>
        </a:p>
      </dsp:txBody>
      <dsp:txXfrm>
        <a:off x="2494684" y="800036"/>
        <a:ext cx="2190363" cy="903745"/>
      </dsp:txXfrm>
    </dsp:sp>
    <dsp:sp modelId="{B752CE04-2128-A743-8D42-689ACC5134D8}">
      <dsp:nvSpPr>
        <dsp:cNvPr id="0" name=""/>
        <dsp:cNvSpPr/>
      </dsp:nvSpPr>
      <dsp:spPr>
        <a:xfrm>
          <a:off x="4889067" y="751145"/>
          <a:ext cx="2288145" cy="1001527"/>
        </a:xfrm>
        <a:prstGeom prst="roundRect">
          <a:avLst/>
        </a:prstGeom>
        <a:solidFill>
          <a:schemeClr val="accent1">
            <a:hueOff val="0"/>
            <a:satOff val="0"/>
            <a:lumOff val="0"/>
            <a:alphaOff val="0"/>
          </a:schemeClr>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GB" sz="2000" kern="1200" dirty="0"/>
            <a:t>Inclusion </a:t>
          </a:r>
        </a:p>
        <a:p>
          <a:pPr marL="0" lvl="0" indent="0" algn="ctr" defTabSz="889000">
            <a:lnSpc>
              <a:spcPct val="90000"/>
            </a:lnSpc>
            <a:spcBef>
              <a:spcPct val="0"/>
            </a:spcBef>
            <a:spcAft>
              <a:spcPct val="35000"/>
            </a:spcAft>
            <a:buNone/>
          </a:pPr>
          <a:r>
            <a:rPr lang="en-GB" sz="2000" kern="1200" dirty="0"/>
            <a:t>[diversity &amp; justice]</a:t>
          </a:r>
        </a:p>
      </dsp:txBody>
      <dsp:txXfrm>
        <a:off x="4937958" y="800036"/>
        <a:ext cx="2190363" cy="9037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F469CC-BC6C-5447-86C3-6505FC40AA0F}">
      <dsp:nvSpPr>
        <dsp:cNvPr id="0" name=""/>
        <dsp:cNvSpPr/>
      </dsp:nvSpPr>
      <dsp:spPr>
        <a:xfrm>
          <a:off x="591502" y="0"/>
          <a:ext cx="6703695" cy="326350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D17A53B-00E6-9649-ADA7-16071DC9CDA1}">
      <dsp:nvSpPr>
        <dsp:cNvPr id="0" name=""/>
        <dsp:cNvSpPr/>
      </dsp:nvSpPr>
      <dsp:spPr>
        <a:xfrm>
          <a:off x="4163" y="979051"/>
          <a:ext cx="2533573" cy="1305401"/>
        </a:xfrm>
        <a:prstGeom prst="roundRect">
          <a:avLst/>
        </a:prstGeom>
        <a:solidFill>
          <a:srgbClr val="92D050"/>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GB" sz="2200" kern="1200" dirty="0"/>
            <a:t>Inclusion </a:t>
          </a:r>
        </a:p>
        <a:p>
          <a:pPr marL="0" lvl="0" indent="0" algn="ctr" defTabSz="977900">
            <a:lnSpc>
              <a:spcPct val="90000"/>
            </a:lnSpc>
            <a:spcBef>
              <a:spcPct val="0"/>
            </a:spcBef>
            <a:spcAft>
              <a:spcPct val="35000"/>
            </a:spcAft>
            <a:buNone/>
          </a:pPr>
          <a:r>
            <a:rPr lang="en-GB" sz="2200" kern="1200" dirty="0"/>
            <a:t>[diversity &amp; justice]</a:t>
          </a:r>
        </a:p>
      </dsp:txBody>
      <dsp:txXfrm>
        <a:off x="67887" y="1042775"/>
        <a:ext cx="2406125" cy="1177953"/>
      </dsp:txXfrm>
    </dsp:sp>
    <dsp:sp modelId="{F3AD9652-0C58-A045-8AFB-44FB7D277C62}">
      <dsp:nvSpPr>
        <dsp:cNvPr id="0" name=""/>
        <dsp:cNvSpPr/>
      </dsp:nvSpPr>
      <dsp:spPr>
        <a:xfrm>
          <a:off x="2676563" y="979051"/>
          <a:ext cx="2533573" cy="1305401"/>
        </a:xfrm>
        <a:prstGeom prst="roundRect">
          <a:avLst/>
        </a:prstGeom>
        <a:solidFill>
          <a:srgbClr val="92D050"/>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GB" sz="3000" kern="1200" baseline="0" dirty="0"/>
            <a:t>Quality</a:t>
          </a:r>
        </a:p>
      </dsp:txBody>
      <dsp:txXfrm>
        <a:off x="2740287" y="1042775"/>
        <a:ext cx="2406125" cy="1177953"/>
      </dsp:txXfrm>
    </dsp:sp>
    <dsp:sp modelId="{B752CE04-2128-A743-8D42-689ACC5134D8}">
      <dsp:nvSpPr>
        <dsp:cNvPr id="0" name=""/>
        <dsp:cNvSpPr/>
      </dsp:nvSpPr>
      <dsp:spPr>
        <a:xfrm>
          <a:off x="5348962" y="979051"/>
          <a:ext cx="2533573" cy="1305401"/>
        </a:xfrm>
        <a:prstGeom prst="roundRect">
          <a:avLst/>
        </a:prstGeom>
        <a:solidFill>
          <a:srgbClr val="92D050"/>
        </a:solidFill>
        <a:ln w="48000" cap="flat" cmpd="thickThin"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GB" sz="3000" kern="1200" baseline="0" dirty="0"/>
            <a:t>Transparency</a:t>
          </a:r>
        </a:p>
      </dsp:txBody>
      <dsp:txXfrm>
        <a:off x="5412686" y="1042775"/>
        <a:ext cx="2406125" cy="1177953"/>
      </dsp:txXfrm>
    </dsp:sp>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4A64E9F-BED8-6041-BE19-764765B66E09}" type="datetimeFigureOut">
              <a:rPr lang="en-GB" smtClean="0"/>
              <a:t>14/06/2023</a:t>
            </a:fld>
            <a:endParaRPr lang="en-GB"/>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A15C41C-0EDA-934D-9C1B-020B2B7916B3}" type="slidenum">
              <a:rPr lang="en-GB" smtClean="0"/>
              <a:t>‹#›</a:t>
            </a:fld>
            <a:endParaRPr lang="en-GB"/>
          </a:p>
        </p:txBody>
      </p:sp>
    </p:spTree>
    <p:extLst>
      <p:ext uri="{BB962C8B-B14F-4D97-AF65-F5344CB8AC3E}">
        <p14:creationId xmlns:p14="http://schemas.microsoft.com/office/powerpoint/2010/main" val="148009509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tiff>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8D88B5-2461-1B4F-9EE4-EDAFE4A01745}" type="datetimeFigureOut">
              <a:rPr lang="en-US" smtClean="0"/>
              <a:t>6/14/2023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AE67264-4BAD-5F4A-B589-AB319E424648}" type="slidenum">
              <a:rPr lang="en-US" smtClean="0"/>
              <a:t>‹#›</a:t>
            </a:fld>
            <a:endParaRPr lang="en-US"/>
          </a:p>
        </p:txBody>
      </p:sp>
    </p:spTree>
    <p:extLst>
      <p:ext uri="{BB962C8B-B14F-4D97-AF65-F5344CB8AC3E}">
        <p14:creationId xmlns:p14="http://schemas.microsoft.com/office/powerpoint/2010/main" val="294191096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5B32EB57-8250-554B-BD18-949E60390826}" type="slidenum">
              <a:rPr lang="en-US" smtClean="0"/>
              <a:pPr/>
              <a:t>1</a:t>
            </a:fld>
            <a:endParaRPr lang="en-US"/>
          </a:p>
        </p:txBody>
      </p:sp>
    </p:spTree>
    <p:extLst>
      <p:ext uri="{BB962C8B-B14F-4D97-AF65-F5344CB8AC3E}">
        <p14:creationId xmlns:p14="http://schemas.microsoft.com/office/powerpoint/2010/main" val="35768033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propose a conception of openness as judicious connection, which is grounded in a process-oriented epistemology of science that recognises the situated, embodied and goal-directed nature of communication and collaboration among researchers.</a:t>
            </a:r>
          </a:p>
          <a:p>
            <a:endParaRPr lang="en-GB" dirty="0"/>
          </a:p>
          <a:p>
            <a:r>
              <a:rPr lang="en-GB" dirty="0"/>
              <a:t>What does “connection” have to do with openness?</a:t>
            </a:r>
          </a:p>
          <a:p>
            <a:endParaRPr lang="en-GB" dirty="0"/>
          </a:p>
          <a:p>
            <a:r>
              <a:rPr lang="en-GB" dirty="0"/>
              <a:t>The idea of openness is quintessentially linked to that of learning as going beyond one’s boundaries. This arguably applies to systems of research practice as much as to research groups and individual learners: establishing new connections often means expanding one’s learning, challenging existing assumptions around what is considered external or irrelevant to a given system, and considering whether new boundaries need to be established that incorporate the novel relations.</a:t>
            </a:r>
          </a:p>
          <a:p>
            <a:endParaRPr lang="en-GB" dirty="0"/>
          </a:p>
          <a:p>
            <a:r>
              <a:rPr lang="en-GB" dirty="0"/>
              <a:t>Importantly, </a:t>
            </a:r>
            <a:r>
              <a:rPr lang="en-GB" dirty="0" err="1"/>
              <a:t>Leonelli</a:t>
            </a:r>
            <a:r>
              <a:rPr lang="en-GB" dirty="0"/>
              <a:t> does not equate an indiscriminate increase in scientific connections with an increase in open science. Instead,</a:t>
            </a:r>
          </a:p>
          <a:p>
            <a:endParaRPr lang="en-GB" dirty="0"/>
          </a:p>
          <a:p>
            <a:r>
              <a:rPr lang="en-GB" dirty="0"/>
              <a:t>the building and maintenance of connections need to be judicious: they require skilled deliberation, whereby the new opportunities offered by the connection in question are evaluated within the contexts at hand. Indeed, openness can itself be understood as a dynamic and highly situated mode of valuing the research process and its outputs, which encompasses economic as well as scientific, cultural, political, ethical and social considerations (Levin and </a:t>
            </a:r>
            <a:r>
              <a:rPr lang="en-GB" dirty="0" err="1"/>
              <a:t>Leonelli</a:t>
            </a:r>
            <a:r>
              <a:rPr lang="en-GB" dirty="0"/>
              <a:t> 2017).</a:t>
            </a:r>
          </a:p>
          <a:p>
            <a:endParaRPr lang="en-GB" dirty="0"/>
          </a:p>
          <a:p>
            <a:r>
              <a:rPr lang="en-GB" dirty="0"/>
              <a:t>The differences between the object-sharing and “judicious connection” approaches to open science also have implications for inclusion. The standard object-sharing approach assumes that greater transparency leads to a more inclusive science. In contrast, </a:t>
            </a:r>
            <a:r>
              <a:rPr lang="en-GB" dirty="0" err="1"/>
              <a:t>Leonelli’s</a:t>
            </a:r>
            <a:r>
              <a:rPr lang="en-GB" dirty="0"/>
              <a:t> “judicious connection” approach flips the causal arrow and assumes that more inclusion leads to greater transparency.</a:t>
            </a:r>
          </a:p>
          <a:p>
            <a:endParaRPr lang="en-GB" dirty="0"/>
          </a:p>
          <a:p>
            <a:r>
              <a:rPr lang="en-GB"/>
              <a:t>The implementation of OS [open science] needs to start from consideration of what it may take to make research more inclusive, diverse and just – rather than expecting such an outcome to naturally follow from the ‘right’ choice of software, infrastructures, standards, publishing platforms, or whichever other technological or institutional fix is being devised to facilitate access to resources.</a:t>
            </a:r>
            <a:endParaRPr lang="en-US"/>
          </a:p>
        </p:txBody>
      </p:sp>
      <p:sp>
        <p:nvSpPr>
          <p:cNvPr id="4" name="Slide Number Placeholder 3"/>
          <p:cNvSpPr>
            <a:spLocks noGrp="1"/>
          </p:cNvSpPr>
          <p:nvPr>
            <p:ph type="sldNum" sz="quarter" idx="5"/>
          </p:nvPr>
        </p:nvSpPr>
        <p:spPr/>
        <p:txBody>
          <a:bodyPr/>
          <a:lstStyle/>
          <a:p>
            <a:fld id="{F0224DC0-33BE-EC44-9A9C-E45CCD904917}" type="slidenum">
              <a:rPr lang="en-US" smtClean="0"/>
              <a:t>23</a:t>
            </a:fld>
            <a:endParaRPr lang="en-US"/>
          </a:p>
        </p:txBody>
      </p:sp>
    </p:spTree>
    <p:extLst>
      <p:ext uri="{BB962C8B-B14F-4D97-AF65-F5344CB8AC3E}">
        <p14:creationId xmlns:p14="http://schemas.microsoft.com/office/powerpoint/2010/main" val="31003164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Liden</a:t>
            </a:r>
          </a:p>
          <a:p>
            <a:endParaRPr lang="en-GB" dirty="0"/>
          </a:p>
          <a:p>
            <a:endParaRPr lang="en-GB" dirty="0"/>
          </a:p>
        </p:txBody>
      </p:sp>
      <p:sp>
        <p:nvSpPr>
          <p:cNvPr id="4" name="Slide Number Placeholder 3"/>
          <p:cNvSpPr>
            <a:spLocks noGrp="1"/>
          </p:cNvSpPr>
          <p:nvPr>
            <p:ph type="sldNum" sz="quarter" idx="5"/>
          </p:nvPr>
        </p:nvSpPr>
        <p:spPr/>
        <p:txBody>
          <a:bodyPr/>
          <a:lstStyle/>
          <a:p>
            <a:fld id="{DAE67264-4BAD-5F4A-B589-AB319E424648}" type="slidenum">
              <a:rPr lang="en-US" smtClean="0"/>
              <a:t>25</a:t>
            </a:fld>
            <a:endParaRPr lang="en-US"/>
          </a:p>
        </p:txBody>
      </p:sp>
    </p:spTree>
    <p:extLst>
      <p:ext uri="{BB962C8B-B14F-4D97-AF65-F5344CB8AC3E}">
        <p14:creationId xmlns:p14="http://schemas.microsoft.com/office/powerpoint/2010/main" val="15311617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098A768-DBBB-0342-8162-751F89B42C71}" type="slidenum">
              <a:rPr lang="en-US" smtClean="0"/>
              <a:t>2</a:t>
            </a:fld>
            <a:endParaRPr lang="en-US"/>
          </a:p>
        </p:txBody>
      </p:sp>
    </p:spTree>
    <p:extLst>
      <p:ext uri="{BB962C8B-B14F-4D97-AF65-F5344CB8AC3E}">
        <p14:creationId xmlns:p14="http://schemas.microsoft.com/office/powerpoint/2010/main" val="33926988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AE67264-4BAD-5F4A-B589-AB319E424648}" type="slidenum">
              <a:rPr lang="en-US" smtClean="0"/>
              <a:t>3</a:t>
            </a:fld>
            <a:endParaRPr lang="en-US"/>
          </a:p>
        </p:txBody>
      </p:sp>
    </p:spTree>
    <p:extLst>
      <p:ext uri="{BB962C8B-B14F-4D97-AF65-F5344CB8AC3E}">
        <p14:creationId xmlns:p14="http://schemas.microsoft.com/office/powerpoint/2010/main" val="33634271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Launched on 100 year </a:t>
            </a:r>
            <a:r>
              <a:rPr lang="en-GB" dirty="0" err="1"/>
              <a:t>anniverdsary</a:t>
            </a:r>
            <a:r>
              <a:rPr lang="en-GB" dirty="0"/>
              <a:t> of 1918 Spanish flu</a:t>
            </a:r>
          </a:p>
          <a:p>
            <a:endParaRPr lang="en-GB" dirty="0"/>
          </a:p>
          <a:p>
            <a:r>
              <a:rPr lang="en-GB" dirty="0"/>
              <a:t>Based </a:t>
            </a:r>
            <a:r>
              <a:rPr lang="en-GB" dirty="0" err="1"/>
              <a:t>inGermany</a:t>
            </a:r>
            <a:r>
              <a:rPr lang="en-GB" dirty="0"/>
              <a:t>, now financed through agreement across private and public contributors (e.g. FIOCRUZ) </a:t>
            </a:r>
          </a:p>
          <a:p>
            <a:endParaRPr lang="en-GB" dirty="0"/>
          </a:p>
          <a:p>
            <a:r>
              <a:rPr lang="en-GB" dirty="0"/>
              <a:t>Since its launch GISAID plays an essential role in the sharing of data among the WHO Collaborating </a:t>
            </a:r>
            <a:r>
              <a:rPr lang="en-GB" dirty="0" err="1"/>
              <a:t>Centers</a:t>
            </a:r>
            <a:r>
              <a:rPr lang="en-GB" dirty="0"/>
              <a:t> and National Influenza </a:t>
            </a:r>
            <a:r>
              <a:rPr lang="en-GB" dirty="0" err="1"/>
              <a:t>Centers</a:t>
            </a:r>
            <a:r>
              <a:rPr lang="en-GB" dirty="0"/>
              <a:t> for the bi-annual influenza vaccine virus recommendations by the WHO Global Influenza Surveillance and Response System (GISRS).</a:t>
            </a:r>
          </a:p>
          <a:p>
            <a:r>
              <a:rPr lang="en-GB" dirty="0"/>
              <a:t>* = I have two books and several articles on this issue, illustrating this with very in-depth examples, but no time now!</a:t>
            </a:r>
            <a:endParaRPr lang="en-US" dirty="0"/>
          </a:p>
        </p:txBody>
      </p:sp>
      <p:sp>
        <p:nvSpPr>
          <p:cNvPr id="4" name="Slide Number Placeholder 3"/>
          <p:cNvSpPr>
            <a:spLocks noGrp="1"/>
          </p:cNvSpPr>
          <p:nvPr>
            <p:ph type="sldNum" sz="quarter" idx="5"/>
          </p:nvPr>
        </p:nvSpPr>
        <p:spPr/>
        <p:txBody>
          <a:bodyPr/>
          <a:lstStyle/>
          <a:p>
            <a:fld id="{7098A768-DBBB-0342-8162-751F89B42C71}" type="slidenum">
              <a:rPr lang="en-US" smtClean="0"/>
              <a:t>13</a:t>
            </a:fld>
            <a:endParaRPr lang="en-US"/>
          </a:p>
        </p:txBody>
      </p:sp>
    </p:spTree>
    <p:extLst>
      <p:ext uri="{BB962C8B-B14F-4D97-AF65-F5344CB8AC3E}">
        <p14:creationId xmlns:p14="http://schemas.microsoft.com/office/powerpoint/2010/main" val="5801669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Based </a:t>
            </a:r>
            <a:r>
              <a:rPr lang="en-GB" dirty="0" err="1"/>
              <a:t>inGermany</a:t>
            </a:r>
            <a:r>
              <a:rPr lang="en-GB" dirty="0"/>
              <a:t>, now financed through agreement across private and public contributors (e.g. FIOCRUZ) </a:t>
            </a:r>
          </a:p>
          <a:p>
            <a:endParaRPr lang="en-GB" dirty="0"/>
          </a:p>
          <a:p>
            <a:r>
              <a:rPr lang="en-GB" dirty="0"/>
              <a:t>Since its launch GISAID plays an essential role in the sharing of data among the WHO Collaborating </a:t>
            </a:r>
            <a:r>
              <a:rPr lang="en-GB" dirty="0" err="1"/>
              <a:t>Centers</a:t>
            </a:r>
            <a:r>
              <a:rPr lang="en-GB" dirty="0"/>
              <a:t> and National Influenza </a:t>
            </a:r>
            <a:r>
              <a:rPr lang="en-GB" dirty="0" err="1"/>
              <a:t>Centers</a:t>
            </a:r>
            <a:r>
              <a:rPr lang="en-GB" dirty="0"/>
              <a:t> for the bi-annual influenza vaccine virus recommendations by the WHO Global Influenza Surveillance and Response System (GISRS).</a:t>
            </a:r>
          </a:p>
          <a:p>
            <a:r>
              <a:rPr lang="en-GB" dirty="0"/>
              <a:t>* = I have two books and several articles on this issue, illustrating this with very in-depth examples, but no time now!</a:t>
            </a:r>
            <a:endParaRPr lang="en-US" dirty="0"/>
          </a:p>
        </p:txBody>
      </p:sp>
      <p:sp>
        <p:nvSpPr>
          <p:cNvPr id="4" name="Slide Number Placeholder 3"/>
          <p:cNvSpPr>
            <a:spLocks noGrp="1"/>
          </p:cNvSpPr>
          <p:nvPr>
            <p:ph type="sldNum" sz="quarter" idx="5"/>
          </p:nvPr>
        </p:nvSpPr>
        <p:spPr/>
        <p:txBody>
          <a:bodyPr/>
          <a:lstStyle/>
          <a:p>
            <a:fld id="{7098A768-DBBB-0342-8162-751F89B42C71}" type="slidenum">
              <a:rPr lang="en-US" smtClean="0"/>
              <a:t>14</a:t>
            </a:fld>
            <a:endParaRPr lang="en-US"/>
          </a:p>
        </p:txBody>
      </p:sp>
    </p:spTree>
    <p:extLst>
      <p:ext uri="{BB962C8B-B14F-4D97-AF65-F5344CB8AC3E}">
        <p14:creationId xmlns:p14="http://schemas.microsoft.com/office/powerpoint/2010/main" val="34628631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2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 unleash the fast flow of research advances” the scientific community must remove all formal barriers which restrict data sharing and share all SARS-CoV-2 genome sequences to one of a triad of state genomic surveillance programs (EBI, The GenBank of USA and the DNA Data Bank of Japan)</a:t>
            </a:r>
          </a:p>
          <a:p>
            <a:endParaRPr lang="en-US" dirty="0"/>
          </a:p>
        </p:txBody>
      </p:sp>
      <p:sp>
        <p:nvSpPr>
          <p:cNvPr id="4" name="Slide Number Placeholder 3"/>
          <p:cNvSpPr>
            <a:spLocks noGrp="1"/>
          </p:cNvSpPr>
          <p:nvPr>
            <p:ph type="sldNum" sz="quarter" idx="5"/>
          </p:nvPr>
        </p:nvSpPr>
        <p:spPr/>
        <p:txBody>
          <a:bodyPr/>
          <a:lstStyle/>
          <a:p>
            <a:fld id="{DAE67264-4BAD-5F4A-B589-AB319E424648}" type="slidenum">
              <a:rPr lang="en-US" smtClean="0"/>
              <a:t>15</a:t>
            </a:fld>
            <a:endParaRPr lang="en-US"/>
          </a:p>
        </p:txBody>
      </p:sp>
    </p:spTree>
    <p:extLst>
      <p:ext uri="{BB962C8B-B14F-4D97-AF65-F5344CB8AC3E}">
        <p14:creationId xmlns:p14="http://schemas.microsoft.com/office/powerpoint/2010/main" val="39156570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On the one hand, engaging in data sharing efforts only makes sense if data can be used to support discovery, thereby becoming ‘actionable’ - a consideration that leads some advocates of open data to argue that any constraint on data circulation constitutes an obstacle to knowledge production.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On the other hand, data infrastructures need to be accountable both to data contributors and to data users, which may involve restrictions on who may donate, access and reuse the data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Our argument: Severe challenge but not a trade-off </a:t>
            </a:r>
            <a:r>
              <a:rPr lang="en-GB" dirty="0" err="1"/>
              <a:t>ents</a:t>
            </a:r>
            <a:r>
              <a:rPr lang="en-GB" dirty="0"/>
              <a:t> for actionability and accountability of data platforms are conceptualised as incompatible and leading to a </a:t>
            </a:r>
            <a:r>
              <a:rPr lang="en-GB" dirty="0" err="1"/>
              <a:t>tradeoff</a:t>
            </a:r>
            <a:r>
              <a:rPr lang="en-GB" dirty="0"/>
              <a:t> situation where increasing one will unavoidably decrease the other.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t>
            </a:r>
          </a:p>
        </p:txBody>
      </p:sp>
      <p:sp>
        <p:nvSpPr>
          <p:cNvPr id="4" name="Slide Number Placeholder 3"/>
          <p:cNvSpPr>
            <a:spLocks noGrp="1"/>
          </p:cNvSpPr>
          <p:nvPr>
            <p:ph type="sldNum" sz="quarter" idx="5"/>
          </p:nvPr>
        </p:nvSpPr>
        <p:spPr/>
        <p:txBody>
          <a:bodyPr/>
          <a:lstStyle/>
          <a:p>
            <a:fld id="{F0224DC0-33BE-EC44-9A9C-E45CCD904917}" type="slidenum">
              <a:rPr lang="en-US" smtClean="0"/>
              <a:t>20</a:t>
            </a:fld>
            <a:endParaRPr lang="en-US"/>
          </a:p>
        </p:txBody>
      </p:sp>
    </p:spTree>
    <p:extLst>
      <p:ext uri="{BB962C8B-B14F-4D97-AF65-F5344CB8AC3E}">
        <p14:creationId xmlns:p14="http://schemas.microsoft.com/office/powerpoint/2010/main" val="34181747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dirty="0"/>
              <a:t>What does invoking the idea of trade-off indicates?Trade-off according to the </a:t>
            </a:r>
            <a:r>
              <a:rPr lang="en-GB" dirty="0" err="1"/>
              <a:t>CambridgeEnglish</a:t>
            </a:r>
            <a:r>
              <a:rPr lang="en-GB" dirty="0"/>
              <a:t> Dictionary:”A balancing of two opposing situations or qualities, both of which </a:t>
            </a:r>
            <a:r>
              <a:rPr lang="en-GB" dirty="0" err="1"/>
              <a:t>aredesired</a:t>
            </a:r>
            <a:r>
              <a:rPr lang="en-GB" dirty="0"/>
              <a:t>”“A situation in which the achieving of something you want involves the </a:t>
            </a:r>
            <a:r>
              <a:rPr lang="en-GB" dirty="0" err="1"/>
              <a:t>lossof</a:t>
            </a:r>
            <a:r>
              <a:rPr lang="en-GB" dirty="0"/>
              <a:t> something else which is also desirable, but less </a:t>
            </a:r>
            <a:r>
              <a:rPr lang="en-GB" dirty="0" err="1"/>
              <a:t>so”Consider</a:t>
            </a:r>
            <a:r>
              <a:rPr lang="en-GB" dirty="0"/>
              <a:t>: Accountability to data </a:t>
            </a:r>
            <a:r>
              <a:rPr lang="en-GB" dirty="0" err="1"/>
              <a:t>contributorsversusactionability</a:t>
            </a:r>
            <a:r>
              <a:rPr lang="en-GB" dirty="0"/>
              <a:t> of data </a:t>
            </a:r>
            <a:r>
              <a:rPr lang="en-GB" dirty="0" err="1"/>
              <a:t>themselves.Within</a:t>
            </a:r>
            <a:r>
              <a:rPr lang="en-GB" dirty="0"/>
              <a:t> Open Science debates, often framed as a trade-off: needing to </a:t>
            </a:r>
            <a:r>
              <a:rPr lang="en-GB" dirty="0" err="1"/>
              <a:t>choosebetween</a:t>
            </a:r>
            <a:r>
              <a:rPr lang="en-GB" dirty="0"/>
              <a:t> the two, with people taking </a:t>
            </a:r>
            <a:r>
              <a:rPr lang="en-GB" dirty="0" err="1"/>
              <a:t>sidesIn</a:t>
            </a:r>
            <a:r>
              <a:rPr lang="en-GB" dirty="0"/>
              <a:t> our view, this </a:t>
            </a:r>
            <a:r>
              <a:rPr lang="en-GB" dirty="0" err="1"/>
              <a:t>framingis</a:t>
            </a:r>
            <a:r>
              <a:rPr lang="en-GB" dirty="0"/>
              <a:t> </a:t>
            </a:r>
            <a:r>
              <a:rPr lang="en-GB" dirty="0" err="1"/>
              <a:t>unnecessaryhampers</a:t>
            </a:r>
            <a:r>
              <a:rPr lang="en-GB" dirty="0"/>
              <a:t> data </a:t>
            </a:r>
            <a:r>
              <a:rPr lang="en-GB" dirty="0" err="1"/>
              <a:t>sharingeffortsis</a:t>
            </a:r>
            <a:r>
              <a:rPr lang="en-GB" dirty="0"/>
              <a:t> grounded on a problematic understanding of Open Science as a </a:t>
            </a:r>
            <a:r>
              <a:rPr lang="en-GB" dirty="0" err="1"/>
              <a:t>wholeThis</a:t>
            </a:r>
            <a:r>
              <a:rPr lang="en-GB" dirty="0"/>
              <a:t> becomes clear when focusing on common concern to both sides: data representativeness</a:t>
            </a:r>
            <a:endParaRPr lang="en-US" dirty="0"/>
          </a:p>
          <a:p>
            <a:endParaRPr lang="en-GB" dirty="0"/>
          </a:p>
        </p:txBody>
      </p:sp>
      <p:sp>
        <p:nvSpPr>
          <p:cNvPr id="4" name="Slide Number Placeholder 3"/>
          <p:cNvSpPr>
            <a:spLocks noGrp="1"/>
          </p:cNvSpPr>
          <p:nvPr>
            <p:ph type="sldNum" sz="quarter" idx="5"/>
          </p:nvPr>
        </p:nvSpPr>
        <p:spPr/>
        <p:txBody>
          <a:bodyPr/>
          <a:lstStyle/>
          <a:p>
            <a:fld id="{DAE67264-4BAD-5F4A-B589-AB319E424648}" type="slidenum">
              <a:rPr lang="en-US" smtClean="0"/>
              <a:t>21</a:t>
            </a:fld>
            <a:endParaRPr lang="en-US"/>
          </a:p>
        </p:txBody>
      </p:sp>
    </p:spTree>
    <p:extLst>
      <p:ext uri="{BB962C8B-B14F-4D97-AF65-F5344CB8AC3E}">
        <p14:creationId xmlns:p14="http://schemas.microsoft.com/office/powerpoint/2010/main" val="17977950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0224DC0-33BE-EC44-9A9C-E45CCD904917}" type="slidenum">
              <a:rPr lang="en-US" smtClean="0"/>
              <a:t>22</a:t>
            </a:fld>
            <a:endParaRPr lang="en-US"/>
          </a:p>
        </p:txBody>
      </p:sp>
    </p:spTree>
    <p:extLst>
      <p:ext uri="{BB962C8B-B14F-4D97-AF65-F5344CB8AC3E}">
        <p14:creationId xmlns:p14="http://schemas.microsoft.com/office/powerpoint/2010/main" val="3068978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0"/>
            <a:ext cx="9143999" cy="513543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ctrTitle"/>
          </p:nvPr>
        </p:nvSpPr>
        <p:spPr>
          <a:xfrm>
            <a:off x="685800" y="3355848"/>
            <a:ext cx="8077200" cy="1673352"/>
          </a:xfrm>
        </p:spPr>
        <p:txBody>
          <a:bodyPr vert="horz" lIns="91440" tIns="0" rIns="45720" bIns="0" rtlCol="0" anchor="t">
            <a:normAutofit/>
            <a:scene3d>
              <a:camera prst="orthographicFront"/>
              <a:lightRig rig="threePt" dir="t">
                <a:rot lat="0" lon="0" rev="4800000"/>
              </a:lightRig>
            </a:scene3d>
            <a:sp3d prstMaterial="matte">
              <a:bevelT w="50800" h="10160"/>
            </a:sp3d>
          </a:bodyPr>
          <a:lstStyle>
            <a:lvl1pPr algn="l">
              <a:defRPr sz="4700" b="1"/>
            </a:lvl1pPr>
            <a:extLst/>
          </a:lstStyle>
          <a:p>
            <a:r>
              <a:rPr kumimoji="0" lang="en-US"/>
              <a:t>Click to edit Master title style</a:t>
            </a:r>
          </a:p>
        </p:txBody>
      </p:sp>
      <p:sp>
        <p:nvSpPr>
          <p:cNvPr id="3" name="Subtitle 2"/>
          <p:cNvSpPr>
            <a:spLocks noGrp="1"/>
          </p:cNvSpPr>
          <p:nvPr>
            <p:ph type="subTitle" idx="1"/>
          </p:nvPr>
        </p:nvSpPr>
        <p:spPr>
          <a:xfrm>
            <a:off x="685800" y="1828800"/>
            <a:ext cx="8077200" cy="1499616"/>
          </a:xfrm>
        </p:spPr>
        <p:txBody>
          <a:bodyPr lIns="118872" tIns="0" rIns="45720" bIns="0" anchor="b"/>
          <a:lstStyle>
            <a:lvl1pPr marL="0" indent="0" algn="l">
              <a:buNone/>
              <a:defRPr sz="20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extLst/>
          </a:lstStyle>
          <a:p>
            <a:r>
              <a:rPr kumimoji="0" lang="en-US"/>
              <a:t>Click to edit Master subtitle style</a:t>
            </a:r>
          </a:p>
        </p:txBody>
      </p:sp>
      <p:sp>
        <p:nvSpPr>
          <p:cNvPr id="4" name="Date Placeholder 3"/>
          <p:cNvSpPr>
            <a:spLocks noGrp="1"/>
          </p:cNvSpPr>
          <p:nvPr>
            <p:ph type="dt" sz="half" idx="10"/>
          </p:nvPr>
        </p:nvSpPr>
        <p:spPr/>
        <p:txBody>
          <a:bodyPr/>
          <a:lstStyle/>
          <a:p>
            <a:fld id="{BF01D05D-B085-2640-B1F7-8AC1F17C4666}" type="datetimeFigureOut">
              <a:rPr lang="en-US" smtClean="0"/>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D20DFC-E2D5-4BD6-B744-D8DEEAB5F7C2}" type="slidenum">
              <a:rPr lang="en-US" smtClean="0"/>
              <a:pPr/>
              <a:t>‹#›</a:t>
            </a:fld>
            <a:endParaRPr lang="en-US" dirty="0"/>
          </a:p>
        </p:txBody>
      </p:sp>
      <p:sp>
        <p:nvSpPr>
          <p:cNvPr id="10" name="Rectangle 9"/>
          <p:cNvSpPr/>
          <p:nvPr/>
        </p:nvSpPr>
        <p:spPr bwMode="invGray">
          <a:xfrm>
            <a:off x="0" y="5128334"/>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F01D05D-B085-2640-B1F7-8AC1F17C4666}" type="datetimeFigureOut">
              <a:rPr lang="en-US" smtClean="0"/>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B9C7A3-D570-974A-BD3D-E7476CE5D48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p:cNvSpPr/>
          <p:nvPr/>
        </p:nvSpPr>
        <p:spPr bwMode="invGray">
          <a:xfrm>
            <a:off x="6598920" y="0"/>
            <a:ext cx="45720" cy="6858000"/>
          </a:xfrm>
          <a:prstGeom prst="rect">
            <a:avLst/>
          </a:prstGeom>
          <a:solidFill>
            <a:srgbClr val="FFFFFF"/>
          </a:solidFill>
          <a:ln w="48000" cap="flat" cmpd="thickThin" algn="ctr">
            <a:noFill/>
            <a:prstDash val="solid"/>
          </a:ln>
          <a:effectLst>
            <a:outerShdw blurRad="31750" dist="10160" dir="108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8" name="Rectangle 7"/>
          <p:cNvSpPr/>
          <p:nvPr/>
        </p:nvSpPr>
        <p:spPr bwMode="ltGray">
          <a:xfrm>
            <a:off x="6647687" y="0"/>
            <a:ext cx="2514601" cy="685800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Vertical Title 1"/>
          <p:cNvSpPr>
            <a:spLocks noGrp="1"/>
          </p:cNvSpPr>
          <p:nvPr>
            <p:ph type="title" orient="vert"/>
          </p:nvPr>
        </p:nvSpPr>
        <p:spPr>
          <a:xfrm>
            <a:off x="6781800" y="274640"/>
            <a:ext cx="19050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304800"/>
            <a:ext cx="60198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F01D05D-B085-2640-B1F7-8AC1F17C4666}" type="datetimeFigureOut">
              <a:rPr lang="en-US" smtClean="0"/>
              <a:t>6/14/2023</a:t>
            </a:fld>
            <a:endParaRPr lang="en-US"/>
          </a:p>
        </p:txBody>
      </p:sp>
      <p:sp>
        <p:nvSpPr>
          <p:cNvPr id="5" name="Footer Placeholder 4"/>
          <p:cNvSpPr>
            <a:spLocks noGrp="1"/>
          </p:cNvSpPr>
          <p:nvPr>
            <p:ph type="ftr" sz="quarter" idx="11"/>
          </p:nvPr>
        </p:nvSpPr>
        <p:spPr>
          <a:xfrm>
            <a:off x="2640597" y="6377459"/>
            <a:ext cx="3836404" cy="365125"/>
          </a:xfrm>
        </p:spPr>
        <p:txBody>
          <a:bodyPr/>
          <a:lstStyle/>
          <a:p>
            <a:endParaRPr lang="en-US"/>
          </a:p>
        </p:txBody>
      </p:sp>
      <p:sp>
        <p:nvSpPr>
          <p:cNvPr id="6" name="Slide Number Placeholder 5"/>
          <p:cNvSpPr>
            <a:spLocks noGrp="1"/>
          </p:cNvSpPr>
          <p:nvPr>
            <p:ph type="sldNum" sz="quarter" idx="12"/>
          </p:nvPr>
        </p:nvSpPr>
        <p:spPr/>
        <p:txBody>
          <a:bodyPr/>
          <a:lstStyle/>
          <a:p>
            <a:fld id="{E0B9C7A3-D570-974A-BD3D-E7476CE5D48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55448"/>
            <a:ext cx="8229600" cy="1252728"/>
          </a:xfrm>
        </p:spPr>
        <p:txBody>
          <a:bodyPr/>
          <a:lstStyle/>
          <a:p>
            <a:r>
              <a:rPr kumimoji="0" lang="en-US"/>
              <a:t>Click to edit Master title style</a:t>
            </a:r>
          </a:p>
        </p:txBody>
      </p:sp>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BF01D05D-B085-2640-B1F7-8AC1F17C4666}" type="datetimeFigureOut">
              <a:rPr lang="en-US" smtClean="0"/>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B9C7A3-D570-974A-BD3D-E7476CE5D48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9" name="Rectangle 8"/>
          <p:cNvSpPr/>
          <p:nvPr/>
        </p:nvSpPr>
        <p:spPr bwMode="ltGray">
          <a:xfrm>
            <a:off x="0" y="1"/>
            <a:ext cx="9144000" cy="2602520"/>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12" name="Rectangle 11"/>
          <p:cNvSpPr/>
          <p:nvPr/>
        </p:nvSpPr>
        <p:spPr bwMode="invGray">
          <a:xfrm>
            <a:off x="0" y="260252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1"/>
          <p:cNvSpPr>
            <a:spLocks noGrp="1"/>
          </p:cNvSpPr>
          <p:nvPr>
            <p:ph type="title"/>
          </p:nvPr>
        </p:nvSpPr>
        <p:spPr>
          <a:xfrm>
            <a:off x="749808" y="118872"/>
            <a:ext cx="8013192" cy="1636776"/>
          </a:xfrm>
        </p:spPr>
        <p:txBody>
          <a:bodyPr vert="horz" lIns="91440" tIns="0" rIns="91440" bIns="0" rtlCol="0" anchor="b">
            <a:normAutofit/>
            <a:scene3d>
              <a:camera prst="orthographicFront"/>
              <a:lightRig rig="threePt" dir="t">
                <a:rot lat="0" lon="0" rev="4800000"/>
              </a:lightRig>
            </a:scene3d>
            <a:sp3d prstMaterial="matte">
              <a:bevelT w="50800" h="10160"/>
            </a:sp3d>
          </a:bodyPr>
          <a:lstStyle>
            <a:lvl1pPr algn="l">
              <a:defRPr sz="4700" b="1" cap="none" baseline="0"/>
            </a:lvl1pPr>
            <a:extLst/>
          </a:lstStyle>
          <a:p>
            <a:r>
              <a:rPr kumimoji="0" lang="en-US"/>
              <a:t>Click to edit Master title style</a:t>
            </a:r>
          </a:p>
        </p:txBody>
      </p:sp>
      <p:sp>
        <p:nvSpPr>
          <p:cNvPr id="3" name="Text Placeholder 2"/>
          <p:cNvSpPr>
            <a:spLocks noGrp="1"/>
          </p:cNvSpPr>
          <p:nvPr>
            <p:ph type="body" idx="1"/>
          </p:nvPr>
        </p:nvSpPr>
        <p:spPr>
          <a:xfrm>
            <a:off x="740664" y="1828800"/>
            <a:ext cx="8022336" cy="685800"/>
          </a:xfrm>
        </p:spPr>
        <p:txBody>
          <a:bodyPr lIns="146304" tIns="0" rIns="45720" bIns="0" anchor="t"/>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BF01D05D-B085-2640-B1F7-8AC1F17C4666}" type="datetimeFigureOut">
              <a:rPr lang="en-US" smtClean="0"/>
              <a:t>6/14/2023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B9C7A3-D570-974A-BD3D-E7476CE5D48D}" type="slidenum">
              <a:rPr lang="en-US" smtClean="0"/>
              <a:t>‹#›</a:t>
            </a:fld>
            <a:endParaRPr lang="en-US"/>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Content Placeholder 2"/>
          <p:cNvSpPr>
            <a:spLocks noGrp="1"/>
          </p:cNvSpPr>
          <p:nvPr>
            <p:ph sz="half" idx="1"/>
          </p:nvPr>
        </p:nvSpPr>
        <p:spPr>
          <a:xfrm>
            <a:off x="457200" y="1773936"/>
            <a:ext cx="4038600" cy="4623816"/>
          </a:xfrm>
        </p:spPr>
        <p:txBody>
          <a:bodyPr lIns="91440"/>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773936"/>
            <a:ext cx="4038600" cy="462381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BF01D05D-B085-2640-B1F7-8AC1F17C4666}" type="datetimeFigureOut">
              <a:rPr lang="en-US" smtClean="0"/>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B9C7A3-D570-974A-BD3D-E7476CE5D48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1698987"/>
            <a:ext cx="4040188"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4" name="Content Placeholder 3"/>
          <p:cNvSpPr>
            <a:spLocks noGrp="1"/>
          </p:cNvSpPr>
          <p:nvPr>
            <p:ph sz="half" idx="2"/>
          </p:nvPr>
        </p:nvSpPr>
        <p:spPr>
          <a:xfrm>
            <a:off x="457200" y="2449512"/>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Text Placeholder 4"/>
          <p:cNvSpPr>
            <a:spLocks noGrp="1"/>
          </p:cNvSpPr>
          <p:nvPr>
            <p:ph type="body" sz="quarter" idx="3"/>
          </p:nvPr>
        </p:nvSpPr>
        <p:spPr>
          <a:xfrm>
            <a:off x="4645025" y="1698987"/>
            <a:ext cx="4041775" cy="715355"/>
          </a:xfrm>
        </p:spPr>
        <p:txBody>
          <a:bodyPr lIns="146304" anchor="ctr"/>
          <a:lstStyle>
            <a:lvl1pPr marL="0" indent="0">
              <a:buNone/>
              <a:defRPr sz="23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extLst/>
          </a:lstStyle>
          <a:p>
            <a:pPr lvl="0" eaLnBrk="1" latinLnBrk="0" hangingPunct="1"/>
            <a:r>
              <a:rPr kumimoji="0" lang="en-US"/>
              <a:t>Click to edit Master text styles</a:t>
            </a:r>
          </a:p>
        </p:txBody>
      </p:sp>
      <p:sp>
        <p:nvSpPr>
          <p:cNvPr id="6" name="Content Placeholder 5"/>
          <p:cNvSpPr>
            <a:spLocks noGrp="1"/>
          </p:cNvSpPr>
          <p:nvPr>
            <p:ph sz="quarter" idx="4"/>
          </p:nvPr>
        </p:nvSpPr>
        <p:spPr>
          <a:xfrm>
            <a:off x="4645025" y="2449512"/>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BF01D05D-B085-2640-B1F7-8AC1F17C4666}" type="datetimeFigureOut">
              <a:rPr lang="en-US" smtClean="0"/>
              <a:t>6/14/2023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B9C7A3-D570-974A-BD3D-E7476CE5D48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Date Placeholder 2"/>
          <p:cNvSpPr>
            <a:spLocks noGrp="1"/>
          </p:cNvSpPr>
          <p:nvPr>
            <p:ph type="dt" sz="half" idx="10"/>
          </p:nvPr>
        </p:nvSpPr>
        <p:spPr/>
        <p:txBody>
          <a:bodyPr/>
          <a:lstStyle/>
          <a:p>
            <a:fld id="{BF01D05D-B085-2640-B1F7-8AC1F17C4666}" type="datetimeFigureOut">
              <a:rPr lang="en-US" smtClean="0"/>
              <a:t>6/14/2023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B9C7A3-D570-974A-BD3D-E7476CE5D48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01D05D-B085-2640-B1F7-8AC1F17C4666}" type="datetimeFigureOut">
              <a:rPr lang="en-US" smtClean="0"/>
              <a:t>6/14/2023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B9C7A3-D570-974A-BD3D-E7476CE5D48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838" y="152400"/>
            <a:ext cx="2523744" cy="978408"/>
          </a:xfrm>
        </p:spPr>
        <p:txBody>
          <a:bodyPr vert="horz" lIns="73152" rIns="45720" bIns="0" rtlCol="0" anchor="b">
            <a:normAutofit/>
            <a:sp3d prstMaterial="matte"/>
          </a:bodyPr>
          <a:lstStyle>
            <a:lvl1pPr algn="l">
              <a:defRPr sz="2000" b="0"/>
            </a:lvl1pPr>
            <a:extLst/>
          </a:lstStyle>
          <a:p>
            <a:r>
              <a:rPr kumimoji="0" lang="en-US"/>
              <a:t>Click to edit Master title style</a:t>
            </a:r>
          </a:p>
        </p:txBody>
      </p:sp>
      <p:sp>
        <p:nvSpPr>
          <p:cNvPr id="3" name="Content Placeholder 2"/>
          <p:cNvSpPr>
            <a:spLocks noGrp="1"/>
          </p:cNvSpPr>
          <p:nvPr>
            <p:ph idx="1"/>
          </p:nvPr>
        </p:nvSpPr>
        <p:spPr>
          <a:xfrm>
            <a:off x="3019377" y="1743133"/>
            <a:ext cx="5920641" cy="45588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Text Placeholder 3"/>
          <p:cNvSpPr>
            <a:spLocks noGrp="1"/>
          </p:cNvSpPr>
          <p:nvPr>
            <p:ph type="body" sz="half" idx="2"/>
          </p:nvPr>
        </p:nvSpPr>
        <p:spPr>
          <a:xfrm>
            <a:off x="167838" y="1730018"/>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p:txBody>
          <a:bodyPr/>
          <a:lstStyle/>
          <a:p>
            <a:fld id="{BF01D05D-B085-2640-B1F7-8AC1F17C4666}" type="datetimeFigureOut">
              <a:rPr lang="en-US" smtClean="0"/>
              <a:t>6/14/2023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B9C7A3-D570-974A-BD3D-E7476CE5D48D}" type="slidenum">
              <a:rPr lang="en-US" smtClean="0"/>
              <a:t>‹#›</a:t>
            </a:fld>
            <a:endParaRPr lang="en-US"/>
          </a:p>
        </p:txBody>
      </p:sp>
      <p:sp>
        <p:nvSpPr>
          <p:cNvPr id="12" name="Rectangle 11"/>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1453896"/>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164592" y="155448"/>
            <a:ext cx="2525150" cy="978408"/>
          </a:xfrm>
        </p:spPr>
        <p:txBody>
          <a:bodyPr lIns="73152" bIns="0" anchor="b">
            <a:sp3d prstMaterial="matte"/>
          </a:bodyPr>
          <a:lstStyle>
            <a:lvl1pPr algn="l">
              <a:defRPr sz="2000" b="0"/>
            </a:lvl1pPr>
            <a:extLst/>
          </a:lstStyle>
          <a:p>
            <a:r>
              <a:rPr kumimoji="0" lang="en-US"/>
              <a:t>Click to edit Master title style</a:t>
            </a:r>
          </a:p>
        </p:txBody>
      </p:sp>
      <p:sp>
        <p:nvSpPr>
          <p:cNvPr id="3" name="Picture Placeholder 2"/>
          <p:cNvSpPr>
            <a:spLocks noGrp="1"/>
          </p:cNvSpPr>
          <p:nvPr>
            <p:ph type="pic" idx="1"/>
          </p:nvPr>
        </p:nvSpPr>
        <p:spPr>
          <a:xfrm>
            <a:off x="2903805" y="1484808"/>
            <a:ext cx="6247397" cy="5373192"/>
          </a:xfrm>
          <a:solidFill>
            <a:schemeClr val="bg2">
              <a:shade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extLst/>
          </a:lstStyle>
          <a:p>
            <a:r>
              <a:rPr kumimoji="0" lang="en-US"/>
              <a:t>Drag picture to placeholder or click icon to add</a:t>
            </a:r>
            <a:endParaRPr kumimoji="0" lang="en-US" dirty="0"/>
          </a:p>
        </p:txBody>
      </p:sp>
      <p:sp>
        <p:nvSpPr>
          <p:cNvPr id="4" name="Text Placeholder 3"/>
          <p:cNvSpPr>
            <a:spLocks noGrp="1"/>
          </p:cNvSpPr>
          <p:nvPr>
            <p:ph type="body" sz="half" idx="2"/>
          </p:nvPr>
        </p:nvSpPr>
        <p:spPr>
          <a:xfrm>
            <a:off x="164592" y="1728216"/>
            <a:ext cx="2468880" cy="45720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extLst/>
          </a:lstStyle>
          <a:p>
            <a:pPr lvl="0" eaLnBrk="1" latinLnBrk="0" hangingPunct="1"/>
            <a:r>
              <a:rPr kumimoji="0" lang="en-US"/>
              <a:t>Click to edit Master text styles</a:t>
            </a:r>
          </a:p>
        </p:txBody>
      </p:sp>
      <p:sp>
        <p:nvSpPr>
          <p:cNvPr id="5" name="Date Placeholder 4"/>
          <p:cNvSpPr>
            <a:spLocks noGrp="1"/>
          </p:cNvSpPr>
          <p:nvPr>
            <p:ph type="dt" sz="half" idx="10"/>
          </p:nvPr>
        </p:nvSpPr>
        <p:spPr>
          <a:xfrm>
            <a:off x="164592" y="1170432"/>
            <a:ext cx="2523744" cy="201168"/>
          </a:xfrm>
        </p:spPr>
        <p:txBody>
          <a:bodyPr/>
          <a:lstStyle/>
          <a:p>
            <a:fld id="{BF01D05D-B085-2640-B1F7-8AC1F17C4666}" type="datetimeFigureOut">
              <a:rPr lang="en-US" smtClean="0"/>
              <a:t>6/14/2023</a:t>
            </a:fld>
            <a:endParaRPr lang="en-US"/>
          </a:p>
        </p:txBody>
      </p:sp>
      <p:sp>
        <p:nvSpPr>
          <p:cNvPr id="11" name="Rectangle 10"/>
          <p:cNvSpPr/>
          <p:nvPr/>
        </p:nvSpPr>
        <p:spPr>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9" name="Rectangle 8"/>
          <p:cNvSpPr/>
          <p:nvPr/>
        </p:nvSpPr>
        <p:spPr bwMode="invGray">
          <a:xfrm>
            <a:off x="2855737" y="0"/>
            <a:ext cx="45720" cy="6858000"/>
          </a:xfrm>
          <a:prstGeom prst="rect">
            <a:avLst/>
          </a:prstGeom>
          <a:solidFill>
            <a:srgbClr val="FFFFFF"/>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6" name="Footer Placeholder 5"/>
          <p:cNvSpPr>
            <a:spLocks noGrp="1"/>
          </p:cNvSpPr>
          <p:nvPr>
            <p:ph type="ftr" sz="quarter" idx="11"/>
          </p:nvPr>
        </p:nvSpPr>
        <p:spPr>
          <a:xfrm>
            <a:off x="3035808" y="1170432"/>
            <a:ext cx="5193792" cy="201168"/>
          </a:xfrm>
        </p:spPr>
        <p:txBody>
          <a:bodyPr/>
          <a:lstStyle>
            <a:lvl1pPr>
              <a:defRPr>
                <a:solidFill>
                  <a:schemeClr val="bg1">
                    <a:shade val="50000"/>
                  </a:schemeClr>
                </a:solidFill>
              </a:defRPr>
            </a:lvl1pPr>
          </a:lstStyle>
          <a:p>
            <a:endParaRPr lang="en-US"/>
          </a:p>
        </p:txBody>
      </p:sp>
      <p:sp>
        <p:nvSpPr>
          <p:cNvPr id="7" name="Slide Number Placeholder 6"/>
          <p:cNvSpPr>
            <a:spLocks noGrp="1"/>
          </p:cNvSpPr>
          <p:nvPr>
            <p:ph type="sldNum" sz="quarter" idx="12"/>
          </p:nvPr>
        </p:nvSpPr>
        <p:spPr>
          <a:xfrm>
            <a:off x="8339328" y="1170432"/>
            <a:ext cx="733864" cy="201168"/>
          </a:xfrm>
        </p:spPr>
        <p:txBody>
          <a:bodyPr/>
          <a:lstStyle/>
          <a:p>
            <a:fld id="{E0B9C7A3-D570-974A-BD3D-E7476CE5D48D}"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bwMode="invGray">
          <a:xfrm>
            <a:off x="0" y="1435895"/>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7" name="Rectangle 6"/>
          <p:cNvSpPr/>
          <p:nvPr/>
        </p:nvSpPr>
        <p:spPr bwMode="ltGray">
          <a:xfrm>
            <a:off x="0" y="0"/>
            <a:ext cx="9143999" cy="1433733"/>
          </a:xfrm>
          <a:prstGeom prst="rect">
            <a:avLst/>
          </a:prstGeom>
          <a:solidFill>
            <a:srgbClr val="000000"/>
          </a:solidFill>
          <a:ln w="48000" cap="flat" cmpd="thickThin"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a:p>
        </p:txBody>
      </p:sp>
      <p:sp>
        <p:nvSpPr>
          <p:cNvPr id="2" name="Title Placeholder 1"/>
          <p:cNvSpPr>
            <a:spLocks noGrp="1"/>
          </p:cNvSpPr>
          <p:nvPr>
            <p:ph type="title"/>
          </p:nvPr>
        </p:nvSpPr>
        <p:spPr>
          <a:xfrm>
            <a:off x="457200" y="152400"/>
            <a:ext cx="8229600" cy="1251062"/>
          </a:xfrm>
          <a:prstGeom prst="rect">
            <a:avLst/>
          </a:prstGeom>
        </p:spPr>
        <p:txBody>
          <a:bodyPr vert="horz" lIns="91440" rIns="45720" rtlCol="0" anchor="ctr">
            <a:normAutofit/>
            <a:scene3d>
              <a:camera prst="orthographicFront"/>
              <a:lightRig rig="threePt" dir="t">
                <a:rot lat="0" lon="0" rev="4800000"/>
              </a:lightRig>
            </a:scene3d>
            <a:sp3d prstMaterial="matte">
              <a:bevelT w="50800" h="10160"/>
            </a:sp3d>
          </a:bodyPr>
          <a:lstStyle/>
          <a:p>
            <a:r>
              <a:rPr kumimoji="0" lang="en-US"/>
              <a:t>Click to edit Master title style</a:t>
            </a:r>
          </a:p>
        </p:txBody>
      </p:sp>
      <p:sp>
        <p:nvSpPr>
          <p:cNvPr id="3" name="Text Placeholder 2"/>
          <p:cNvSpPr>
            <a:spLocks noGrp="1"/>
          </p:cNvSpPr>
          <p:nvPr>
            <p:ph type="body" idx="1"/>
          </p:nvPr>
        </p:nvSpPr>
        <p:spPr>
          <a:xfrm>
            <a:off x="457200" y="1775191"/>
            <a:ext cx="8229600" cy="4625609"/>
          </a:xfrm>
          <a:prstGeom prst="rect">
            <a:avLst/>
          </a:prstGeom>
        </p:spPr>
        <p:txBody>
          <a:bodyPr vert="horz" lIns="54864" tIns="91440" rtlCol="0">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4" name="Date Placeholder 3"/>
          <p:cNvSpPr>
            <a:spLocks noGrp="1"/>
          </p:cNvSpPr>
          <p:nvPr>
            <p:ph type="dt" sz="half" idx="2"/>
          </p:nvPr>
        </p:nvSpPr>
        <p:spPr>
          <a:xfrm>
            <a:off x="457200" y="6476999"/>
            <a:ext cx="2133600" cy="274320"/>
          </a:xfrm>
          <a:prstGeom prst="rect">
            <a:avLst/>
          </a:prstGeom>
        </p:spPr>
        <p:txBody>
          <a:bodyPr vert="horz" lIns="109728" rIns="45720" bIns="0" rtlCol="0" anchor="b"/>
          <a:lstStyle>
            <a:lvl1pPr algn="l" eaLnBrk="1" latinLnBrk="0" hangingPunct="1">
              <a:defRPr kumimoji="0" sz="1200">
                <a:solidFill>
                  <a:schemeClr val="tx1">
                    <a:tint val="95000"/>
                  </a:schemeClr>
                </a:solidFill>
              </a:defRPr>
            </a:lvl1pPr>
            <a:extLst/>
          </a:lstStyle>
          <a:p>
            <a:fld id="{BF01D05D-B085-2640-B1F7-8AC1F17C4666}" type="datetimeFigureOut">
              <a:rPr lang="en-US" smtClean="0"/>
              <a:t>6/14/2023</a:t>
            </a:fld>
            <a:endParaRPr lang="en-US"/>
          </a:p>
        </p:txBody>
      </p:sp>
      <p:sp>
        <p:nvSpPr>
          <p:cNvPr id="5" name="Footer Placeholder 4"/>
          <p:cNvSpPr>
            <a:spLocks noGrp="1"/>
          </p:cNvSpPr>
          <p:nvPr>
            <p:ph type="ftr" sz="quarter" idx="3"/>
          </p:nvPr>
        </p:nvSpPr>
        <p:spPr>
          <a:xfrm>
            <a:off x="2640596" y="6476999"/>
            <a:ext cx="5507719" cy="274320"/>
          </a:xfrm>
          <a:prstGeom prst="rect">
            <a:avLst/>
          </a:prstGeom>
        </p:spPr>
        <p:txBody>
          <a:bodyPr vert="horz" lIns="45720" rIns="45720" bIns="0" rtlCol="0" anchor="b"/>
          <a:lstStyle>
            <a:lvl1pPr algn="l" eaLnBrk="1" latinLnBrk="0" hangingPunct="1">
              <a:defRPr kumimoji="0" sz="1200">
                <a:solidFill>
                  <a:schemeClr val="tx1">
                    <a:tint val="95000"/>
                  </a:schemeClr>
                </a:solidFill>
              </a:defRPr>
            </a:lvl1pPr>
            <a:extLst/>
          </a:lstStyle>
          <a:p>
            <a:endParaRPr lang="en-US"/>
          </a:p>
        </p:txBody>
      </p:sp>
      <p:sp>
        <p:nvSpPr>
          <p:cNvPr id="6" name="Slide Number Placeholder 5"/>
          <p:cNvSpPr>
            <a:spLocks noGrp="1"/>
          </p:cNvSpPr>
          <p:nvPr>
            <p:ph type="sldNum" sz="quarter" idx="4"/>
          </p:nvPr>
        </p:nvSpPr>
        <p:spPr>
          <a:xfrm>
            <a:off x="8204396" y="6476999"/>
            <a:ext cx="733864" cy="274320"/>
          </a:xfrm>
          <a:prstGeom prst="rect">
            <a:avLst/>
          </a:prstGeom>
        </p:spPr>
        <p:txBody>
          <a:bodyPr vert="horz" bIns="0" rtlCol="0" anchor="b"/>
          <a:lstStyle>
            <a:lvl1pPr algn="r" eaLnBrk="1" latinLnBrk="0" hangingPunct="1">
              <a:defRPr kumimoji="0" sz="1200">
                <a:solidFill>
                  <a:schemeClr val="tx1">
                    <a:tint val="95000"/>
                  </a:schemeClr>
                </a:solidFill>
              </a:defRPr>
            </a:lvl1pPr>
            <a:extLst/>
          </a:lstStyle>
          <a:p>
            <a:fld id="{E0B9C7A3-D570-974A-BD3D-E7476CE5D48D}"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txStyles>
    <p:titleStyle>
      <a:lvl1pPr algn="l" rtl="0" eaLnBrk="1" latinLnBrk="0" hangingPunct="1">
        <a:spcBef>
          <a:spcPct val="0"/>
        </a:spcBef>
        <a:buNone/>
        <a:defRPr kumimoji="0" sz="4500" b="1" kern="1200">
          <a:solidFill>
            <a:schemeClr val="accent1">
              <a:satMod val="150000"/>
            </a:schemeClr>
          </a:solidFill>
          <a:effectLst/>
          <a:latin typeface="+mj-lt"/>
          <a:ea typeface="+mj-ea"/>
          <a:cs typeface="+mj-cs"/>
        </a:defRPr>
      </a:lvl1pPr>
      <a:extLst/>
    </p:titleStyle>
    <p:body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tiff"/><Relationship Id="rId5" Type="http://schemas.openxmlformats.org/officeDocument/2006/relationships/image" Target="../media/image4.jp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bundesgesundheitsministerium.de/ministerium/meldungen/2018/juni/gisaid.ht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9.jpeg"/></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lab.flavoursofopen.science/" TargetMode="Externa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3.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12.jpeg"/></Relationships>
</file>

<file path=ppt/slides/_rels/slide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1" y="3165864"/>
            <a:ext cx="8528850" cy="1794369"/>
          </a:xfrm>
        </p:spPr>
        <p:txBody>
          <a:bodyPr>
            <a:noAutofit/>
          </a:bodyPr>
          <a:lstStyle/>
          <a:p>
            <a:r>
              <a:rPr lang="en-GB" sz="4000" b="1" dirty="0">
                <a:solidFill>
                  <a:srgbClr val="FFC000"/>
                </a:solidFill>
                <a:effectLst/>
                <a:latin typeface="Calibri" panose="020F0502020204030204" pitchFamily="34" charset="0"/>
                <a:ea typeface="Times New Roman" panose="02020603050405020304" pitchFamily="18" charset="0"/>
                <a:cs typeface="Calibri" panose="020F0502020204030204" pitchFamily="34" charset="0"/>
              </a:rPr>
              <a:t>Open Science: Diversity and Injustice</a:t>
            </a:r>
            <a:endParaRPr lang="en-US" sz="8000" dirty="0">
              <a:solidFill>
                <a:srgbClr val="FFC000"/>
              </a:solidFill>
            </a:endParaRPr>
          </a:p>
        </p:txBody>
      </p:sp>
      <p:sp>
        <p:nvSpPr>
          <p:cNvPr id="3" name="Subtitle 2"/>
          <p:cNvSpPr>
            <a:spLocks noGrp="1"/>
          </p:cNvSpPr>
          <p:nvPr>
            <p:ph type="subTitle" idx="1"/>
          </p:nvPr>
        </p:nvSpPr>
        <p:spPr>
          <a:xfrm>
            <a:off x="146735" y="5292436"/>
            <a:ext cx="7168887" cy="1413164"/>
          </a:xfrm>
        </p:spPr>
        <p:txBody>
          <a:bodyPr>
            <a:normAutofit/>
          </a:bodyPr>
          <a:lstStyle/>
          <a:p>
            <a:r>
              <a:rPr lang="en-US" dirty="0"/>
              <a:t>Nathanael Sheehan</a:t>
            </a:r>
          </a:p>
          <a:p>
            <a:r>
              <a:rPr lang="en-US" dirty="0"/>
              <a:t>Exeter Centre for the Study of Life Sciences </a:t>
            </a:r>
          </a:p>
          <a:p>
            <a:r>
              <a:rPr lang="en-US" dirty="0"/>
              <a:t>(</a:t>
            </a:r>
            <a:r>
              <a:rPr lang="en-US" dirty="0" err="1"/>
              <a:t>Egenis</a:t>
            </a:r>
            <a:r>
              <a:rPr lang="en-US" dirty="0"/>
              <a:t>), University of Exeter</a:t>
            </a:r>
          </a:p>
          <a:p>
            <a:r>
              <a:rPr lang="en-US" dirty="0"/>
              <a:t>@thanaelsheehan</a:t>
            </a:r>
          </a:p>
        </p:txBody>
      </p:sp>
      <p:sp>
        <p:nvSpPr>
          <p:cNvPr id="7" name="AutoShape 2" descr="mage result for ESRC"/>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 name="Picture 9">
            <a:extLst>
              <a:ext uri="{FF2B5EF4-FFF2-40B4-BE49-F238E27FC236}">
                <a16:creationId xmlns:a16="http://schemas.microsoft.com/office/drawing/2014/main" id="{FBDF9851-616B-99CF-3083-51CF03624C4C}"/>
              </a:ext>
            </a:extLst>
          </p:cNvPr>
          <p:cNvPicPr>
            <a:picLocks noChangeAspect="1"/>
          </p:cNvPicPr>
          <p:nvPr/>
        </p:nvPicPr>
        <p:blipFill>
          <a:blip r:embed="rId3"/>
          <a:stretch>
            <a:fillRect/>
          </a:stretch>
        </p:blipFill>
        <p:spPr>
          <a:xfrm>
            <a:off x="146735" y="1173121"/>
            <a:ext cx="1623594" cy="1553589"/>
          </a:xfrm>
          <a:prstGeom prst="rect">
            <a:avLst/>
          </a:prstGeom>
        </p:spPr>
      </p:pic>
      <p:pic>
        <p:nvPicPr>
          <p:cNvPr id="13" name="Picture 12">
            <a:extLst>
              <a:ext uri="{FF2B5EF4-FFF2-40B4-BE49-F238E27FC236}">
                <a16:creationId xmlns:a16="http://schemas.microsoft.com/office/drawing/2014/main" id="{F698FB96-6427-5193-AC03-47A5FC6790C6}"/>
              </a:ext>
            </a:extLst>
          </p:cNvPr>
          <p:cNvPicPr>
            <a:picLocks noChangeAspect="1"/>
          </p:cNvPicPr>
          <p:nvPr/>
        </p:nvPicPr>
        <p:blipFill>
          <a:blip r:embed="rId4"/>
          <a:stretch>
            <a:fillRect/>
          </a:stretch>
        </p:blipFill>
        <p:spPr>
          <a:xfrm>
            <a:off x="105473" y="211444"/>
            <a:ext cx="2671028" cy="792405"/>
          </a:xfrm>
          <a:prstGeom prst="rect">
            <a:avLst/>
          </a:prstGeom>
        </p:spPr>
      </p:pic>
      <p:pic>
        <p:nvPicPr>
          <p:cNvPr id="14" name="Picture 13" descr="EGENIS LOGO COLOUR.jpg">
            <a:extLst>
              <a:ext uri="{FF2B5EF4-FFF2-40B4-BE49-F238E27FC236}">
                <a16:creationId xmlns:a16="http://schemas.microsoft.com/office/drawing/2014/main" id="{DC90A602-5278-8365-3646-3E567DE41DA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24028" y="5357106"/>
            <a:ext cx="1209624" cy="1225378"/>
          </a:xfrm>
          <a:prstGeom prst="rect">
            <a:avLst/>
          </a:prstGeom>
        </p:spPr>
      </p:pic>
      <p:pic>
        <p:nvPicPr>
          <p:cNvPr id="15" name="Picture 14">
            <a:extLst>
              <a:ext uri="{FF2B5EF4-FFF2-40B4-BE49-F238E27FC236}">
                <a16:creationId xmlns:a16="http://schemas.microsoft.com/office/drawing/2014/main" id="{9789F9F9-4511-7930-E51D-FC9DABE0EF63}"/>
              </a:ext>
            </a:extLst>
          </p:cNvPr>
          <p:cNvPicPr>
            <a:picLocks noChangeAspect="1"/>
          </p:cNvPicPr>
          <p:nvPr/>
        </p:nvPicPr>
        <p:blipFill>
          <a:blip r:embed="rId6"/>
          <a:stretch>
            <a:fillRect/>
          </a:stretch>
        </p:blipFill>
        <p:spPr>
          <a:xfrm>
            <a:off x="2860908" y="304800"/>
            <a:ext cx="1462526" cy="1553589"/>
          </a:xfrm>
          <a:prstGeom prst="rect">
            <a:avLst/>
          </a:prstGeom>
        </p:spPr>
      </p:pic>
      <p:pic>
        <p:nvPicPr>
          <p:cNvPr id="16" name="Picture 15" descr="A picture containing text, room, gambling house&#10;&#10;Description automatically generated">
            <a:extLst>
              <a:ext uri="{FF2B5EF4-FFF2-40B4-BE49-F238E27FC236}">
                <a16:creationId xmlns:a16="http://schemas.microsoft.com/office/drawing/2014/main" id="{7FC9F3AE-AF17-230B-A5D2-5ECBE9D269EA}"/>
              </a:ext>
            </a:extLst>
          </p:cNvPr>
          <p:cNvPicPr>
            <a:picLocks noChangeAspect="1"/>
          </p:cNvPicPr>
          <p:nvPr/>
        </p:nvPicPr>
        <p:blipFill>
          <a:blip r:embed="rId7"/>
          <a:stretch>
            <a:fillRect/>
          </a:stretch>
        </p:blipFill>
        <p:spPr>
          <a:xfrm>
            <a:off x="6105998" y="5399387"/>
            <a:ext cx="1209624" cy="1183096"/>
          </a:xfrm>
          <a:prstGeom prst="rect">
            <a:avLst/>
          </a:prstGeom>
        </p:spPr>
      </p:pic>
      <p:pic>
        <p:nvPicPr>
          <p:cNvPr id="17" name="Picture 16">
            <a:extLst>
              <a:ext uri="{FF2B5EF4-FFF2-40B4-BE49-F238E27FC236}">
                <a16:creationId xmlns:a16="http://schemas.microsoft.com/office/drawing/2014/main" id="{D5828726-7E65-A9F6-A50A-CC4141245137}"/>
              </a:ext>
            </a:extLst>
          </p:cNvPr>
          <p:cNvPicPr>
            <a:picLocks noChangeAspect="1"/>
          </p:cNvPicPr>
          <p:nvPr/>
        </p:nvPicPr>
        <p:blipFill>
          <a:blip r:embed="rId8"/>
          <a:stretch>
            <a:fillRect/>
          </a:stretch>
        </p:blipFill>
        <p:spPr>
          <a:xfrm>
            <a:off x="2007021" y="1973177"/>
            <a:ext cx="1707775" cy="638457"/>
          </a:xfrm>
          <a:prstGeom prst="rect">
            <a:avLst/>
          </a:prstGeom>
          <a:solidFill>
            <a:schemeClr val="tx1"/>
          </a:solidFill>
        </p:spPr>
      </p:pic>
    </p:spTree>
    <p:extLst>
      <p:ext uri="{BB962C8B-B14F-4D97-AF65-F5344CB8AC3E}">
        <p14:creationId xmlns:p14="http://schemas.microsoft.com/office/powerpoint/2010/main" val="16131992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A775E-8C01-E4FF-311E-930FA8F3950B}"/>
              </a:ext>
            </a:extLst>
          </p:cNvPr>
          <p:cNvSpPr>
            <a:spLocks noGrp="1"/>
          </p:cNvSpPr>
          <p:nvPr>
            <p:ph type="title"/>
          </p:nvPr>
        </p:nvSpPr>
        <p:spPr/>
        <p:txBody>
          <a:bodyPr/>
          <a:lstStyle/>
          <a:p>
            <a:r>
              <a:rPr lang="en-GB" dirty="0"/>
              <a:t>Problem 2: Epistemic Injustice</a:t>
            </a:r>
          </a:p>
        </p:txBody>
      </p:sp>
      <p:sp>
        <p:nvSpPr>
          <p:cNvPr id="3" name="Content Placeholder 2">
            <a:extLst>
              <a:ext uri="{FF2B5EF4-FFF2-40B4-BE49-F238E27FC236}">
                <a16:creationId xmlns:a16="http://schemas.microsoft.com/office/drawing/2014/main" id="{B66A234B-160C-0291-804E-72EA89BF9DB9}"/>
              </a:ext>
            </a:extLst>
          </p:cNvPr>
          <p:cNvSpPr>
            <a:spLocks noGrp="1"/>
          </p:cNvSpPr>
          <p:nvPr>
            <p:ph idx="1"/>
          </p:nvPr>
        </p:nvSpPr>
        <p:spPr/>
        <p:txBody>
          <a:bodyPr>
            <a:normAutofit/>
          </a:bodyPr>
          <a:lstStyle/>
          <a:p>
            <a:r>
              <a:rPr lang="en-GB" dirty="0"/>
              <a:t>Open science tools produced by well-resourced institutions are not necessarily usable by researchers working under different conditions</a:t>
            </a:r>
          </a:p>
          <a:p>
            <a:r>
              <a:rPr lang="en-GB" dirty="0"/>
              <a:t> Resources developed and circulated by researchers in low-resourced institutions can be easily exploited with little if any recognition</a:t>
            </a:r>
          </a:p>
        </p:txBody>
      </p:sp>
    </p:spTree>
    <p:extLst>
      <p:ext uri="{BB962C8B-B14F-4D97-AF65-F5344CB8AC3E}">
        <p14:creationId xmlns:p14="http://schemas.microsoft.com/office/powerpoint/2010/main" val="2186110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CC213-FF49-8BC5-C14B-7585A5711576}"/>
              </a:ext>
            </a:extLst>
          </p:cNvPr>
          <p:cNvSpPr>
            <a:spLocks noGrp="1"/>
          </p:cNvSpPr>
          <p:nvPr>
            <p:ph type="title"/>
          </p:nvPr>
        </p:nvSpPr>
        <p:spPr/>
        <p:txBody>
          <a:bodyPr/>
          <a:lstStyle/>
          <a:p>
            <a:r>
              <a:rPr lang="en-GB" dirty="0"/>
              <a:t>Methods</a:t>
            </a:r>
          </a:p>
        </p:txBody>
      </p:sp>
      <p:sp>
        <p:nvSpPr>
          <p:cNvPr id="3" name="Content Placeholder 2">
            <a:extLst>
              <a:ext uri="{FF2B5EF4-FFF2-40B4-BE49-F238E27FC236}">
                <a16:creationId xmlns:a16="http://schemas.microsoft.com/office/drawing/2014/main" id="{07D91508-F8A1-7569-37B7-0EDE72FDCE88}"/>
              </a:ext>
            </a:extLst>
          </p:cNvPr>
          <p:cNvSpPr>
            <a:spLocks noGrp="1"/>
          </p:cNvSpPr>
          <p:nvPr>
            <p:ph idx="1"/>
          </p:nvPr>
        </p:nvSpPr>
        <p:spPr/>
        <p:txBody>
          <a:bodyPr/>
          <a:lstStyle/>
          <a:p>
            <a:r>
              <a:rPr lang="en-GB" dirty="0"/>
              <a:t>Detailed case studies</a:t>
            </a:r>
          </a:p>
          <a:p>
            <a:r>
              <a:rPr lang="en-GB" dirty="0"/>
              <a:t>Data Science</a:t>
            </a:r>
          </a:p>
          <a:p>
            <a:r>
              <a:rPr lang="en-GB" dirty="0"/>
              <a:t>Ethnographic fieldwork</a:t>
            </a:r>
          </a:p>
          <a:p>
            <a:r>
              <a:rPr lang="en-GB" dirty="0"/>
              <a:t>Interviews with practitioners </a:t>
            </a:r>
          </a:p>
          <a:p>
            <a:r>
              <a:rPr lang="en-GB" dirty="0"/>
              <a:t>Partnerships with key institutions </a:t>
            </a:r>
          </a:p>
          <a:p>
            <a:r>
              <a:rPr lang="en-GB" dirty="0"/>
              <a:t>Participation in open science policy formulation</a:t>
            </a:r>
          </a:p>
        </p:txBody>
      </p:sp>
    </p:spTree>
    <p:extLst>
      <p:ext uri="{BB962C8B-B14F-4D97-AF65-F5344CB8AC3E}">
        <p14:creationId xmlns:p14="http://schemas.microsoft.com/office/powerpoint/2010/main" val="19540857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7C1E7-FCB7-2CDB-5C03-CC40DA6084ED}"/>
              </a:ext>
            </a:extLst>
          </p:cNvPr>
          <p:cNvSpPr>
            <a:spLocks noGrp="1"/>
          </p:cNvSpPr>
          <p:nvPr>
            <p:ph type="title"/>
          </p:nvPr>
        </p:nvSpPr>
        <p:spPr/>
        <p:txBody>
          <a:bodyPr>
            <a:normAutofit fontScale="90000"/>
          </a:bodyPr>
          <a:lstStyle/>
          <a:p>
            <a:r>
              <a:rPr lang="en-GB" dirty="0"/>
              <a:t>Case Study (1): </a:t>
            </a:r>
            <a:br>
              <a:rPr lang="en-GB" dirty="0"/>
            </a:br>
            <a:r>
              <a:rPr lang="en-GB" dirty="0"/>
              <a:t>SARS-CoV-2 Data Wars</a:t>
            </a:r>
          </a:p>
        </p:txBody>
      </p:sp>
      <p:pic>
        <p:nvPicPr>
          <p:cNvPr id="4" name="Picture 2">
            <a:extLst>
              <a:ext uri="{FF2B5EF4-FFF2-40B4-BE49-F238E27FC236}">
                <a16:creationId xmlns:a16="http://schemas.microsoft.com/office/drawing/2014/main" id="{99F152D7-6E9C-131F-2D5F-BFA373115693}"/>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4435795" y="1587255"/>
            <a:ext cx="4398933" cy="462597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E1F3725-27F6-5973-B207-9E0C8B66CE53}"/>
              </a:ext>
            </a:extLst>
          </p:cNvPr>
          <p:cNvSpPr txBox="1"/>
          <p:nvPr/>
        </p:nvSpPr>
        <p:spPr>
          <a:xfrm>
            <a:off x="4227560" y="5934670"/>
            <a:ext cx="4607168" cy="923330"/>
          </a:xfrm>
          <a:prstGeom prst="rect">
            <a:avLst/>
          </a:prstGeom>
          <a:noFill/>
        </p:spPr>
        <p:txBody>
          <a:bodyPr wrap="square">
            <a:spAutoFit/>
          </a:bodyPr>
          <a:lstStyle/>
          <a:p>
            <a:pPr algn="ctr" rtl="0" fontAlgn="base"/>
            <a:r>
              <a:rPr lang="en-GB" sz="1800" b="0" i="1" u="none" strike="noStrike" dirty="0">
                <a:solidFill>
                  <a:srgbClr val="000000"/>
                </a:solidFill>
                <a:effectLst/>
                <a:latin typeface="Noto Sans Regular"/>
              </a:rPr>
              <a:t>hCoV-19 spike glycoprotein mutations for BQ.1.1</a:t>
            </a:r>
            <a:r>
              <a:rPr lang="en-US" sz="1800" b="0" i="0" dirty="0">
                <a:solidFill>
                  <a:srgbClr val="000000"/>
                </a:solidFill>
                <a:effectLst/>
                <a:latin typeface="Noto Sans Regular"/>
              </a:rPr>
              <a:t>​</a:t>
            </a:r>
            <a:endParaRPr lang="en-US" sz="1800" b="0" i="0" dirty="0">
              <a:solidFill>
                <a:srgbClr val="000000"/>
              </a:solidFill>
              <a:effectLst/>
              <a:latin typeface="Segoe UI" panose="020B0502040204020203" pitchFamily="34" charset="0"/>
            </a:endParaRPr>
          </a:p>
          <a:p>
            <a:pPr algn="ctr" rtl="0" fontAlgn="base"/>
            <a:r>
              <a:rPr lang="en-GB" sz="1800" b="0" i="1" u="none" strike="noStrike" dirty="0">
                <a:solidFill>
                  <a:srgbClr val="000000"/>
                </a:solidFill>
                <a:effectLst/>
                <a:latin typeface="Noto Sans Regular"/>
              </a:rPr>
              <a:t>(GISAID,2023)</a:t>
            </a:r>
            <a:endParaRPr lang="en-US" sz="1800" b="0" i="0" dirty="0">
              <a:solidFill>
                <a:srgbClr val="000000"/>
              </a:solidFill>
              <a:effectLst/>
              <a:latin typeface="Segoe UI" panose="020B0502040204020203" pitchFamily="34" charset="0"/>
            </a:endParaRPr>
          </a:p>
        </p:txBody>
      </p:sp>
      <p:sp>
        <p:nvSpPr>
          <p:cNvPr id="13" name="Content Placeholder 2">
            <a:extLst>
              <a:ext uri="{FF2B5EF4-FFF2-40B4-BE49-F238E27FC236}">
                <a16:creationId xmlns:a16="http://schemas.microsoft.com/office/drawing/2014/main" id="{ECC6376F-8EBB-776A-5F21-FC1C4E3AB676}"/>
              </a:ext>
            </a:extLst>
          </p:cNvPr>
          <p:cNvSpPr txBox="1">
            <a:spLocks/>
          </p:cNvSpPr>
          <p:nvPr/>
        </p:nvSpPr>
        <p:spPr>
          <a:xfrm>
            <a:off x="0" y="1766700"/>
            <a:ext cx="4435795" cy="4625609"/>
          </a:xfrm>
          <a:prstGeom prst="rect">
            <a:avLst/>
          </a:prstGeom>
        </p:spPr>
        <p:txBody>
          <a:bodyPr vert="horz" lIns="54864" tIns="91440" rtlCol="0">
            <a:normAutofit fontScale="55000" lnSpcReduction="20000"/>
          </a:bodyPr>
          <a:lst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a:lstStyle>
          <a:p>
            <a:pPr defTabSz="914400"/>
            <a:r>
              <a:rPr lang="en-GB" dirty="0"/>
              <a:t>Obvious urgency to identify and track SARS-COV-2 variants  :</a:t>
            </a:r>
          </a:p>
          <a:p>
            <a:pPr lvl="1" defTabSz="914400"/>
            <a:r>
              <a:rPr lang="en-GB" dirty="0"/>
              <a:t>Genomes identify viruses​</a:t>
            </a:r>
          </a:p>
          <a:p>
            <a:pPr lvl="1" defTabSz="914400"/>
            <a:r>
              <a:rPr lang="en-GB" dirty="0"/>
              <a:t>Local transmissions vs Imported Cases​</a:t>
            </a:r>
          </a:p>
          <a:p>
            <a:pPr lvl="1" defTabSz="914400"/>
            <a:r>
              <a:rPr lang="en-GB" dirty="0"/>
              <a:t>Epidemic Growth​</a:t>
            </a:r>
          </a:p>
          <a:p>
            <a:pPr lvl="1" defTabSz="914400"/>
            <a:r>
              <a:rPr lang="en-GB" dirty="0"/>
              <a:t>Spread in different places or groups​</a:t>
            </a:r>
          </a:p>
          <a:p>
            <a:pPr lvl="1" defTabSz="914400"/>
            <a:r>
              <a:rPr lang="en-GB" dirty="0"/>
              <a:t>Transmission chains​</a:t>
            </a:r>
          </a:p>
          <a:p>
            <a:pPr lvl="1" defTabSz="914400"/>
            <a:r>
              <a:rPr lang="en-GB" dirty="0"/>
              <a:t>Genetic variation etc</a:t>
            </a:r>
          </a:p>
          <a:p>
            <a:pPr defTabSz="914400"/>
            <a:endParaRPr lang="en-GB" dirty="0"/>
          </a:p>
          <a:p>
            <a:pPr defTabSz="914400"/>
            <a:endParaRPr lang="en-GB" dirty="0"/>
          </a:p>
          <a:p>
            <a:pPr defTabSz="914400"/>
            <a:endParaRPr lang="en-GB" dirty="0"/>
          </a:p>
          <a:p>
            <a:pPr defTabSz="914400"/>
            <a:r>
              <a:rPr lang="en-GB" dirty="0"/>
              <a:t>Easiest data to share from technical perspective </a:t>
            </a:r>
          </a:p>
          <a:p>
            <a:pPr defTabSz="914400"/>
            <a:endParaRPr lang="en-GB" dirty="0"/>
          </a:p>
          <a:p>
            <a:pPr defTabSz="914400"/>
            <a:r>
              <a:rPr lang="en-GB" dirty="0"/>
              <a:t>Building on decades of efforts towards sharing of sequencing data (</a:t>
            </a:r>
            <a:r>
              <a:rPr lang="en-GB" dirty="0" err="1"/>
              <a:t>Leonelli</a:t>
            </a:r>
            <a:r>
              <a:rPr lang="en-GB" dirty="0"/>
              <a:t> and Ankeny 2012, Maxson-Jones et al 2018, Strasser 2019)</a:t>
            </a:r>
          </a:p>
        </p:txBody>
      </p:sp>
    </p:spTree>
    <p:extLst>
      <p:ext uri="{BB962C8B-B14F-4D97-AF65-F5344CB8AC3E}">
        <p14:creationId xmlns:p14="http://schemas.microsoft.com/office/powerpoint/2010/main" val="6318349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58B51-B9B4-FA4C-AECF-6E8ECC25A189}"/>
              </a:ext>
            </a:extLst>
          </p:cNvPr>
          <p:cNvSpPr>
            <a:spLocks noGrp="1"/>
          </p:cNvSpPr>
          <p:nvPr>
            <p:ph type="title"/>
          </p:nvPr>
        </p:nvSpPr>
        <p:spPr>
          <a:xfrm>
            <a:off x="130979" y="-1"/>
            <a:ext cx="8882042" cy="1400537"/>
          </a:xfrm>
        </p:spPr>
        <p:txBody>
          <a:bodyPr>
            <a:noAutofit/>
          </a:bodyPr>
          <a:lstStyle/>
          <a:p>
            <a:pPr marL="0" indent="0">
              <a:buNone/>
            </a:pPr>
            <a:r>
              <a:rPr lang="en-US" sz="3600" dirty="0"/>
              <a:t>Accountable data sharing: Global Initiative on Sharing All Influenza Data</a:t>
            </a:r>
          </a:p>
        </p:txBody>
      </p:sp>
      <p:sp>
        <p:nvSpPr>
          <p:cNvPr id="3" name="Content Placeholder 2">
            <a:extLst>
              <a:ext uri="{FF2B5EF4-FFF2-40B4-BE49-F238E27FC236}">
                <a16:creationId xmlns:a16="http://schemas.microsoft.com/office/drawing/2014/main" id="{04C22922-07C6-9A43-B7FC-D7AE895E0A41}"/>
              </a:ext>
            </a:extLst>
          </p:cNvPr>
          <p:cNvSpPr>
            <a:spLocks noGrp="1"/>
          </p:cNvSpPr>
          <p:nvPr>
            <p:ph idx="1"/>
          </p:nvPr>
        </p:nvSpPr>
        <p:spPr>
          <a:xfrm>
            <a:off x="130979" y="1534602"/>
            <a:ext cx="8882042" cy="5323398"/>
          </a:xfrm>
        </p:spPr>
        <p:txBody>
          <a:bodyPr>
            <a:noAutofit/>
          </a:bodyPr>
          <a:lstStyle/>
          <a:p>
            <a:r>
              <a:rPr lang="en-GB" sz="2800" dirty="0"/>
              <a:t>2008: share influenza genomic data </a:t>
            </a:r>
            <a:r>
              <a:rPr lang="en-GB" sz="2800" i="1" dirty="0"/>
              <a:t>securely </a:t>
            </a:r>
            <a:r>
              <a:rPr lang="en-GB" sz="2800" dirty="0"/>
              <a:t>and</a:t>
            </a:r>
            <a:r>
              <a:rPr lang="en-GB" sz="2800" i="1" dirty="0"/>
              <a:t> responsibly</a:t>
            </a:r>
          </a:p>
          <a:p>
            <a:pPr lvl="1"/>
            <a:r>
              <a:rPr lang="en-GB" sz="2400" dirty="0">
                <a:solidFill>
                  <a:srgbClr val="000000"/>
                </a:solidFill>
                <a:latin typeface="Calibri" panose="020F0502020204030204" pitchFamily="34" charset="0"/>
                <a:ea typeface="Times New Roman" panose="02020603050405020304" pitchFamily="18" charset="0"/>
                <a:cs typeface="Calibri" panose="020F0502020204030204" pitchFamily="34" charset="0"/>
              </a:rPr>
              <a:t>an alternative to the public domain sharing model</a:t>
            </a:r>
          </a:p>
          <a:p>
            <a:pPr lvl="1"/>
            <a:endParaRPr lang="en-US" sz="1050" dirty="0"/>
          </a:p>
          <a:p>
            <a:r>
              <a:rPr lang="en-GB" sz="2800" dirty="0"/>
              <a:t>Grounded on agreement governing data access and re-use</a:t>
            </a:r>
          </a:p>
          <a:p>
            <a:pPr lvl="1"/>
            <a:r>
              <a:rPr lang="en-GB" sz="2400" dirty="0">
                <a:solidFill>
                  <a:srgbClr val="000000"/>
                </a:solidFill>
                <a:latin typeface="Calibri" panose="020F0502020204030204" pitchFamily="34" charset="0"/>
                <a:ea typeface="Times New Roman" panose="02020603050405020304" pitchFamily="18" charset="0"/>
                <a:cs typeface="Calibri" panose="020F0502020204030204" pitchFamily="34" charset="0"/>
              </a:rPr>
              <a:t>requires users to authenticate their academic identity and agree not to republish or link GISAID genomes without permission from data producer</a:t>
            </a:r>
          </a:p>
          <a:p>
            <a:pPr lvl="1"/>
            <a:r>
              <a:rPr lang="en-GB" sz="2400" dirty="0">
                <a:solidFill>
                  <a:srgbClr val="000000"/>
                </a:solidFill>
                <a:latin typeface="Calibri" panose="020F0502020204030204" pitchFamily="34" charset="0"/>
                <a:ea typeface="Times New Roman" panose="02020603050405020304" pitchFamily="18" charset="0"/>
                <a:cs typeface="Calibri" panose="020F0502020204030204" pitchFamily="34" charset="0"/>
              </a:rPr>
              <a:t>fosters trust and information exchange among groups that differ in their geo-political locations, funding levels, material resources and social characteristics, thereby expanding the range of data sources shared online</a:t>
            </a:r>
            <a:endParaRPr lang="en-GB" sz="2400" dirty="0">
              <a:solidFill>
                <a:srgbClr val="000000"/>
              </a:solidFill>
              <a:latin typeface="Calibri" panose="020F0502020204030204" pitchFamily="34" charset="0"/>
              <a:cs typeface="Calibri" panose="020F0502020204030204" pitchFamily="34" charset="0"/>
            </a:endParaRPr>
          </a:p>
        </p:txBody>
      </p:sp>
      <p:pic>
        <p:nvPicPr>
          <p:cNvPr id="5" name="Picture 4" descr="Graphical user interface&#10;&#10;Description automatically generated">
            <a:extLst>
              <a:ext uri="{FF2B5EF4-FFF2-40B4-BE49-F238E27FC236}">
                <a16:creationId xmlns:a16="http://schemas.microsoft.com/office/drawing/2014/main" id="{F4C23904-7D38-C445-943C-9892811E6E3D}"/>
              </a:ext>
            </a:extLst>
          </p:cNvPr>
          <p:cNvPicPr>
            <a:picLocks noChangeAspect="1"/>
          </p:cNvPicPr>
          <p:nvPr/>
        </p:nvPicPr>
        <p:blipFill>
          <a:blip r:embed="rId3"/>
          <a:stretch>
            <a:fillRect/>
          </a:stretch>
        </p:blipFill>
        <p:spPr>
          <a:xfrm>
            <a:off x="6685178" y="700267"/>
            <a:ext cx="2215775" cy="834335"/>
          </a:xfrm>
          <a:prstGeom prst="rect">
            <a:avLst/>
          </a:prstGeom>
        </p:spPr>
      </p:pic>
    </p:spTree>
    <p:extLst>
      <p:ext uri="{BB962C8B-B14F-4D97-AF65-F5344CB8AC3E}">
        <p14:creationId xmlns:p14="http://schemas.microsoft.com/office/powerpoint/2010/main" val="2563919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58B51-B9B4-FA4C-AECF-6E8ECC25A189}"/>
              </a:ext>
            </a:extLst>
          </p:cNvPr>
          <p:cNvSpPr>
            <a:spLocks noGrp="1"/>
          </p:cNvSpPr>
          <p:nvPr>
            <p:ph type="title"/>
          </p:nvPr>
        </p:nvSpPr>
        <p:spPr>
          <a:xfrm>
            <a:off x="130979" y="-1"/>
            <a:ext cx="8882042" cy="1400537"/>
          </a:xfrm>
        </p:spPr>
        <p:txBody>
          <a:bodyPr>
            <a:noAutofit/>
          </a:bodyPr>
          <a:lstStyle/>
          <a:p>
            <a:pPr marL="0" indent="0">
              <a:buNone/>
            </a:pPr>
            <a:r>
              <a:rPr lang="en-US" sz="3600" dirty="0"/>
              <a:t>Accountable data sharing: Global Initiative on Sharing All Influenza Data</a:t>
            </a:r>
          </a:p>
        </p:txBody>
      </p:sp>
      <p:sp>
        <p:nvSpPr>
          <p:cNvPr id="3" name="Content Placeholder 2">
            <a:extLst>
              <a:ext uri="{FF2B5EF4-FFF2-40B4-BE49-F238E27FC236}">
                <a16:creationId xmlns:a16="http://schemas.microsoft.com/office/drawing/2014/main" id="{04C22922-07C6-9A43-B7FC-D7AE895E0A41}"/>
              </a:ext>
            </a:extLst>
          </p:cNvPr>
          <p:cNvSpPr>
            <a:spLocks noGrp="1"/>
          </p:cNvSpPr>
          <p:nvPr>
            <p:ph idx="1"/>
          </p:nvPr>
        </p:nvSpPr>
        <p:spPr>
          <a:xfrm>
            <a:off x="130979" y="1534602"/>
            <a:ext cx="8882042" cy="5323398"/>
          </a:xfrm>
        </p:spPr>
        <p:txBody>
          <a:bodyPr>
            <a:noAutofit/>
          </a:bodyPr>
          <a:lstStyle/>
          <a:p>
            <a:pPr lvl="1"/>
            <a:endParaRPr lang="en-US" sz="1050" dirty="0"/>
          </a:p>
          <a:p>
            <a:r>
              <a:rPr lang="en-US" sz="2400" dirty="0"/>
              <a:t>2020: redeployed as to include SARS-COV-2 data</a:t>
            </a:r>
          </a:p>
          <a:p>
            <a:pPr lvl="1"/>
            <a:r>
              <a:rPr lang="en-GB" sz="2000" dirty="0" err="1">
                <a:solidFill>
                  <a:srgbClr val="000000"/>
                </a:solidFill>
                <a:latin typeface="Calibri" panose="020F0502020204030204" pitchFamily="34" charset="0"/>
                <a:ea typeface="Times New Roman" panose="02020603050405020304" pitchFamily="18" charset="0"/>
                <a:cs typeface="Calibri" panose="020F0502020204030204" pitchFamily="34" charset="0"/>
              </a:rPr>
              <a:t>EpiCov</a:t>
            </a:r>
            <a:r>
              <a:rPr lang="en-GB" sz="2000" dirty="0">
                <a:solidFill>
                  <a:srgbClr val="000000"/>
                </a:solidFill>
                <a:latin typeface="Calibri" panose="020F0502020204030204" pitchFamily="34" charset="0"/>
                <a:ea typeface="Times New Roman" panose="02020603050405020304" pitchFamily="18" charset="0"/>
                <a:cs typeface="Calibri" panose="020F0502020204030204" pitchFamily="34" charset="0"/>
              </a:rPr>
              <a:t> database stores, analyses and builds evolutionary trees of SARS COV-2 genome sequences</a:t>
            </a:r>
          </a:p>
          <a:p>
            <a:endParaRPr lang="en-GB" sz="1050" dirty="0">
              <a:solidFill>
                <a:srgbClr val="000000"/>
              </a:solidFill>
              <a:latin typeface="Calibri" panose="020F0502020204030204" pitchFamily="34" charset="0"/>
              <a:ea typeface="Times New Roman" panose="02020603050405020304" pitchFamily="18" charset="0"/>
              <a:cs typeface="Calibri" panose="020F0502020204030204" pitchFamily="34" charset="0"/>
            </a:endParaRPr>
          </a:p>
          <a:p>
            <a:r>
              <a:rPr lang="en-GB" sz="2400" dirty="0">
                <a:solidFill>
                  <a:srgbClr val="000000"/>
                </a:solidFill>
                <a:latin typeface="Calibri" panose="020F0502020204030204" pitchFamily="34" charset="0"/>
                <a:ea typeface="Times New Roman" panose="02020603050405020304" pitchFamily="18" charset="0"/>
                <a:cs typeface="Calibri" panose="020F0502020204030204" pitchFamily="34" charset="0"/>
              </a:rPr>
              <a:t>Now leading open access database for SARS-CoV-2, over 13 million genomes sequenced by </a:t>
            </a:r>
            <a:r>
              <a:rPr lang="en-US" sz="2400" dirty="0">
                <a:solidFill>
                  <a:srgbClr val="000000"/>
                </a:solidFill>
                <a:latin typeface="Calibri" panose="020F0502020204030204" pitchFamily="34" charset="0"/>
                <a:ea typeface="Times New Roman" panose="02020603050405020304" pitchFamily="18" charset="0"/>
                <a:cs typeface="Calibri" panose="020F0502020204030204" pitchFamily="34" charset="0"/>
              </a:rPr>
              <a:t>November 2022</a:t>
            </a:r>
          </a:p>
          <a:p>
            <a:endParaRPr lang="en-US" sz="2400" dirty="0">
              <a:solidFill>
                <a:srgbClr val="000000"/>
              </a:solidFill>
              <a:latin typeface="Calibri" panose="020F0502020204030204" pitchFamily="34" charset="0"/>
              <a:cs typeface="Calibri" panose="020F0502020204030204" pitchFamily="34" charset="0"/>
            </a:endParaRPr>
          </a:p>
          <a:p>
            <a:r>
              <a:rPr lang="en-US" sz="2400" dirty="0">
                <a:solidFill>
                  <a:srgbClr val="000000"/>
                </a:solidFill>
                <a:latin typeface="Calibri" panose="020F0502020204030204" pitchFamily="34" charset="0"/>
                <a:cs typeface="Calibri" panose="020F0502020204030204" pitchFamily="34" charset="0"/>
              </a:rPr>
              <a:t>Key role in identifying and studying variants of interest, variant evolution and lineages, spread in real-time   </a:t>
            </a:r>
          </a:p>
          <a:p>
            <a:endParaRPr lang="en-US" sz="2400" dirty="0">
              <a:solidFill>
                <a:srgbClr val="000000"/>
              </a:solidFill>
              <a:latin typeface="Calibri" panose="020F0502020204030204" pitchFamily="34" charset="0"/>
              <a:cs typeface="Calibri" panose="020F0502020204030204" pitchFamily="34" charset="0"/>
            </a:endParaRPr>
          </a:p>
          <a:p>
            <a:r>
              <a:rPr lang="en-GB" sz="2000" dirty="0"/>
              <a:t>Funded  by public-private partnerships (</a:t>
            </a:r>
            <a:r>
              <a:rPr lang="en-GB" sz="2000" dirty="0">
                <a:hlinkClick r:id="rId3"/>
              </a:rPr>
              <a:t>Federal Republic of Germany</a:t>
            </a:r>
            <a:r>
              <a:rPr lang="en-GB" sz="2000" dirty="0"/>
              <a:t>, public-health and academic institutions in Argentina, Brazil, China, Republic of the Congo, Ethiopia, Indonesia, Malaysia, Russia, Senegal, Singapore, South Africa + bottom-up Friends of GISAID)</a:t>
            </a:r>
            <a:endParaRPr lang="en-US" sz="3600" dirty="0"/>
          </a:p>
        </p:txBody>
      </p:sp>
      <p:pic>
        <p:nvPicPr>
          <p:cNvPr id="5" name="Picture 4" descr="Graphical user interface&#10;&#10;Description automatically generated">
            <a:extLst>
              <a:ext uri="{FF2B5EF4-FFF2-40B4-BE49-F238E27FC236}">
                <a16:creationId xmlns:a16="http://schemas.microsoft.com/office/drawing/2014/main" id="{F4C23904-7D38-C445-943C-9892811E6E3D}"/>
              </a:ext>
            </a:extLst>
          </p:cNvPr>
          <p:cNvPicPr>
            <a:picLocks noChangeAspect="1"/>
          </p:cNvPicPr>
          <p:nvPr/>
        </p:nvPicPr>
        <p:blipFill>
          <a:blip r:embed="rId4"/>
          <a:stretch>
            <a:fillRect/>
          </a:stretch>
        </p:blipFill>
        <p:spPr>
          <a:xfrm>
            <a:off x="6685178" y="700267"/>
            <a:ext cx="2215775" cy="834335"/>
          </a:xfrm>
          <a:prstGeom prst="rect">
            <a:avLst/>
          </a:prstGeom>
        </p:spPr>
      </p:pic>
    </p:spTree>
    <p:extLst>
      <p:ext uri="{BB962C8B-B14F-4D97-AF65-F5344CB8AC3E}">
        <p14:creationId xmlns:p14="http://schemas.microsoft.com/office/powerpoint/2010/main" val="33119182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8E232-F80A-008F-6117-6155D493BAA8}"/>
              </a:ext>
            </a:extLst>
          </p:cNvPr>
          <p:cNvSpPr>
            <a:spLocks noGrp="1"/>
          </p:cNvSpPr>
          <p:nvPr>
            <p:ph type="title"/>
          </p:nvPr>
        </p:nvSpPr>
        <p:spPr/>
        <p:txBody>
          <a:bodyPr>
            <a:normAutofit/>
          </a:bodyPr>
          <a:lstStyle/>
          <a:p>
            <a:r>
              <a:rPr lang="en-US" sz="4000" dirty="0"/>
              <a:t>Not open enough?</a:t>
            </a:r>
          </a:p>
        </p:txBody>
      </p:sp>
      <p:sp>
        <p:nvSpPr>
          <p:cNvPr id="3" name="Content Placeholder 2">
            <a:extLst>
              <a:ext uri="{FF2B5EF4-FFF2-40B4-BE49-F238E27FC236}">
                <a16:creationId xmlns:a16="http://schemas.microsoft.com/office/drawing/2014/main" id="{09E4E693-BB8B-153C-1A01-C2D788EAA732}"/>
              </a:ext>
            </a:extLst>
          </p:cNvPr>
          <p:cNvSpPr>
            <a:spLocks noGrp="1"/>
          </p:cNvSpPr>
          <p:nvPr>
            <p:ph idx="1"/>
          </p:nvPr>
        </p:nvSpPr>
        <p:spPr>
          <a:xfrm>
            <a:off x="104172" y="1540934"/>
            <a:ext cx="8796759" cy="5317066"/>
          </a:xfrm>
        </p:spPr>
        <p:txBody>
          <a:bodyPr>
            <a:normAutofit/>
          </a:bodyPr>
          <a:lstStyle/>
          <a:p>
            <a:pPr marL="118872" indent="0">
              <a:buNone/>
            </a:pPr>
            <a:r>
              <a:rPr lang="en-GB" sz="24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29/01/2021: government board of European Bioinformatics Institute posts letter in </a:t>
            </a:r>
            <a:r>
              <a:rPr lang="en-GB" sz="2400" i="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Nature</a:t>
            </a:r>
            <a:r>
              <a:rPr lang="en-GB" sz="24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calling for greater openness in sharing SARS-CoV-2 genome data</a:t>
            </a:r>
          </a:p>
          <a:p>
            <a:pPr marL="118872" indent="0">
              <a:buNone/>
            </a:pPr>
            <a:endParaRPr lang="en-GB"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r>
              <a:rPr lang="en-GB" sz="24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Worry: limiting the extent to which data can be accessed and linked can negatively affect the insight, pace and breadth of future research</a:t>
            </a:r>
          </a:p>
          <a:p>
            <a:endParaRPr lang="en-GB"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r>
              <a:rPr lang="en-GB" sz="24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“to unleash the fast flow of research advances” the scientific community must remove all formal barriers which restrict data sharing and share all SARS-CoV-2 genome sequences</a:t>
            </a:r>
          </a:p>
          <a:p>
            <a:endParaRPr lang="en-GB" sz="13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r>
              <a:rPr lang="en-GB" sz="24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signed and promoted by Nobel Laureates, directors of bioinformatics programs and many leading researchers concerned about urgency of an effective pandemic response</a:t>
            </a:r>
          </a:p>
          <a:p>
            <a:endParaRPr lang="en-GB" sz="2400" dirty="0">
              <a:solidFill>
                <a:srgbClr val="00000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995673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E53EEC9-16D2-DB0F-9C8C-281CE8AF3411}"/>
              </a:ext>
            </a:extLst>
          </p:cNvPr>
          <p:cNvPicPr>
            <a:picLocks noChangeAspect="1"/>
          </p:cNvPicPr>
          <p:nvPr/>
        </p:nvPicPr>
        <p:blipFill>
          <a:blip r:embed="rId2"/>
          <a:stretch>
            <a:fillRect/>
          </a:stretch>
        </p:blipFill>
        <p:spPr>
          <a:xfrm>
            <a:off x="5595142" y="428"/>
            <a:ext cx="3548858" cy="2129314"/>
          </a:xfrm>
          <a:prstGeom prst="rect">
            <a:avLst/>
          </a:prstGeom>
        </p:spPr>
      </p:pic>
      <p:sp>
        <p:nvSpPr>
          <p:cNvPr id="2" name="Title 1">
            <a:extLst>
              <a:ext uri="{FF2B5EF4-FFF2-40B4-BE49-F238E27FC236}">
                <a16:creationId xmlns:a16="http://schemas.microsoft.com/office/drawing/2014/main" id="{5AF71C6D-32A0-B8CE-50CE-68277AC5341C}"/>
              </a:ext>
            </a:extLst>
          </p:cNvPr>
          <p:cNvSpPr>
            <a:spLocks noGrp="1"/>
          </p:cNvSpPr>
          <p:nvPr>
            <p:ph type="title"/>
          </p:nvPr>
        </p:nvSpPr>
        <p:spPr>
          <a:xfrm>
            <a:off x="81023" y="90282"/>
            <a:ext cx="8229600" cy="1252728"/>
          </a:xfrm>
        </p:spPr>
        <p:txBody>
          <a:bodyPr>
            <a:normAutofit fontScale="90000"/>
          </a:bodyPr>
          <a:lstStyle/>
          <a:p>
            <a:r>
              <a:rPr lang="en-US" dirty="0"/>
              <a:t>Pushing for actionable data:</a:t>
            </a:r>
            <a:br>
              <a:rPr lang="en-US" dirty="0"/>
            </a:br>
            <a:r>
              <a:rPr lang="en-US" dirty="0"/>
              <a:t>COVID-19 Data Portal</a:t>
            </a:r>
          </a:p>
        </p:txBody>
      </p:sp>
      <p:sp>
        <p:nvSpPr>
          <p:cNvPr id="3" name="Content Placeholder 2">
            <a:extLst>
              <a:ext uri="{FF2B5EF4-FFF2-40B4-BE49-F238E27FC236}">
                <a16:creationId xmlns:a16="http://schemas.microsoft.com/office/drawing/2014/main" id="{3BEF9FB0-4697-99EC-FF32-FED10012F18A}"/>
              </a:ext>
            </a:extLst>
          </p:cNvPr>
          <p:cNvSpPr>
            <a:spLocks noGrp="1"/>
          </p:cNvSpPr>
          <p:nvPr>
            <p:ph idx="1"/>
          </p:nvPr>
        </p:nvSpPr>
        <p:spPr>
          <a:xfrm>
            <a:off x="81023" y="2129742"/>
            <a:ext cx="8792044" cy="4728258"/>
          </a:xfrm>
        </p:spPr>
        <p:txBody>
          <a:bodyPr>
            <a:normAutofit fontScale="85000" lnSpcReduction="10000"/>
          </a:bodyPr>
          <a:lstStyle/>
          <a:p>
            <a:r>
              <a:rPr lang="en-GB" sz="3200" dirty="0"/>
              <a:t>EU/EMBL/Elixir alternative since April 2020</a:t>
            </a:r>
          </a:p>
          <a:p>
            <a:pPr lvl="1"/>
            <a:r>
              <a:rPr lang="en-GB" dirty="0"/>
              <a:t>“accelerating research through data sharing”, ca. 6 million sequences to date</a:t>
            </a:r>
          </a:p>
          <a:p>
            <a:pPr lvl="1"/>
            <a:r>
              <a:rPr lang="en-GB" dirty="0"/>
              <a:t>bulk downloads with no user tracking</a:t>
            </a:r>
          </a:p>
          <a:p>
            <a:pPr lvl="1"/>
            <a:r>
              <a:rPr lang="en-GB" dirty="0"/>
              <a:t>strong emphasis on interoperability </a:t>
            </a:r>
          </a:p>
          <a:p>
            <a:pPr lvl="1"/>
            <a:r>
              <a:rPr lang="en-GB" dirty="0"/>
              <a:t>includes / links with wide variety of data, including protein, expression, networks, imaging, even socio-economic data</a:t>
            </a:r>
          </a:p>
          <a:p>
            <a:pPr lvl="1"/>
            <a:endParaRPr lang="en-GB" sz="1600" dirty="0"/>
          </a:p>
          <a:p>
            <a:r>
              <a:rPr lang="en-GB" dirty="0"/>
              <a:t>Actionability: capacity to re-purpose data for novel goals and research settings</a:t>
            </a:r>
          </a:p>
          <a:p>
            <a:pPr lvl="1"/>
            <a:r>
              <a:rPr lang="en-GB" dirty="0"/>
              <a:t>Different from highly specific understandings of actionability within biomarkers research in oncology </a:t>
            </a:r>
            <a:r>
              <a:rPr lang="en-GB" sz="2400" dirty="0"/>
              <a:t>(</a:t>
            </a:r>
            <a:r>
              <a:rPr lang="en-GB" sz="2400" dirty="0" err="1"/>
              <a:t>Plutynski</a:t>
            </a:r>
            <a:r>
              <a:rPr lang="en-GB" sz="2400" dirty="0"/>
              <a:t> and Chin-Yee)</a:t>
            </a:r>
            <a:endParaRPr lang="en-GB" dirty="0"/>
          </a:p>
        </p:txBody>
      </p:sp>
    </p:spTree>
    <p:extLst>
      <p:ext uri="{BB962C8B-B14F-4D97-AF65-F5344CB8AC3E}">
        <p14:creationId xmlns:p14="http://schemas.microsoft.com/office/powerpoint/2010/main" val="34957808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358FA-13D4-ECAC-D8B4-0D059383652A}"/>
              </a:ext>
            </a:extLst>
          </p:cNvPr>
          <p:cNvSpPr>
            <a:spLocks noGrp="1"/>
          </p:cNvSpPr>
          <p:nvPr>
            <p:ph type="title"/>
          </p:nvPr>
        </p:nvSpPr>
        <p:spPr/>
        <p:txBody>
          <a:bodyPr/>
          <a:lstStyle/>
          <a:p>
            <a:r>
              <a:rPr lang="en-GB" dirty="0"/>
              <a:t>Planned Work</a:t>
            </a:r>
          </a:p>
        </p:txBody>
      </p:sp>
      <p:sp>
        <p:nvSpPr>
          <p:cNvPr id="3" name="Content Placeholder 2">
            <a:extLst>
              <a:ext uri="{FF2B5EF4-FFF2-40B4-BE49-F238E27FC236}">
                <a16:creationId xmlns:a16="http://schemas.microsoft.com/office/drawing/2014/main" id="{67C5DF26-5ABA-6554-3179-CB8B49AA1A2D}"/>
              </a:ext>
            </a:extLst>
          </p:cNvPr>
          <p:cNvSpPr>
            <a:spLocks noGrp="1"/>
          </p:cNvSpPr>
          <p:nvPr>
            <p:ph idx="1"/>
          </p:nvPr>
        </p:nvSpPr>
        <p:spPr/>
        <p:txBody>
          <a:bodyPr>
            <a:normAutofit/>
          </a:bodyPr>
          <a:lstStyle/>
          <a:p>
            <a:r>
              <a:rPr lang="en-GB" dirty="0"/>
              <a:t>Empirical paper:</a:t>
            </a:r>
          </a:p>
          <a:p>
            <a:pPr marL="118872" indent="0">
              <a:buNone/>
            </a:pPr>
            <a:r>
              <a:rPr lang="en-GB" sz="2400" i="1" dirty="0"/>
              <a:t>Sheehan, N., </a:t>
            </a:r>
            <a:r>
              <a:rPr lang="en-GB" sz="2400" i="1" dirty="0" err="1"/>
              <a:t>Leonelli</a:t>
            </a:r>
            <a:r>
              <a:rPr lang="en-GB" sz="2400" i="1" dirty="0"/>
              <a:t>, S., </a:t>
            </a:r>
            <a:r>
              <a:rPr lang="en-GB" sz="2400" i="1" dirty="0" err="1"/>
              <a:t>Botta</a:t>
            </a:r>
            <a:r>
              <a:rPr lang="en-GB" sz="2400" i="1" dirty="0"/>
              <a:t>, F., 2023: From Collection To Analysis: A Comparison of GISAID and The Covid-19 Data Portal</a:t>
            </a:r>
          </a:p>
          <a:p>
            <a:pPr marL="118872" indent="0">
              <a:buNone/>
            </a:pPr>
            <a:r>
              <a:rPr lang="en-GB" sz="2400" i="1" dirty="0"/>
              <a:t>(in review @ </a:t>
            </a:r>
            <a:r>
              <a:rPr lang="en-GB" sz="2400" i="1" dirty="0" err="1"/>
              <a:t>codata</a:t>
            </a:r>
            <a:r>
              <a:rPr lang="en-GB" sz="2400" i="1" dirty="0"/>
              <a:t> data science journal)</a:t>
            </a:r>
          </a:p>
          <a:p>
            <a:endParaRPr lang="en-GB" dirty="0"/>
          </a:p>
          <a:p>
            <a:r>
              <a:rPr lang="en-GB" dirty="0"/>
              <a:t>Philosophy Paper:</a:t>
            </a:r>
          </a:p>
          <a:p>
            <a:pPr marL="118872" indent="0">
              <a:buNone/>
            </a:pPr>
            <a:r>
              <a:rPr lang="en-GB" sz="2400" i="1" dirty="0"/>
              <a:t>Sheehan, N., </a:t>
            </a:r>
            <a:r>
              <a:rPr lang="en-GB" sz="2400" i="1" dirty="0" err="1"/>
              <a:t>Leonelli</a:t>
            </a:r>
            <a:r>
              <a:rPr lang="en-GB" sz="2400" i="1" dirty="0"/>
              <a:t>, S., 2023: What can data represent? Reconciling Actionability And Accountability Requirements for Research Data (presenting @ The International Society for the History, Philosophy, and Social Studies of Biology June 2023)</a:t>
            </a:r>
          </a:p>
          <a:p>
            <a:pPr marL="118872" indent="0">
              <a:buNone/>
            </a:pPr>
            <a:endParaRPr lang="en-GB" i="1" dirty="0"/>
          </a:p>
        </p:txBody>
      </p:sp>
    </p:spTree>
    <p:extLst>
      <p:ext uri="{BB962C8B-B14F-4D97-AF65-F5344CB8AC3E}">
        <p14:creationId xmlns:p14="http://schemas.microsoft.com/office/powerpoint/2010/main" val="6389036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85930F-4591-99C5-F9C3-8D474A197394}"/>
              </a:ext>
            </a:extLst>
          </p:cNvPr>
          <p:cNvSpPr>
            <a:spLocks noGrp="1"/>
          </p:cNvSpPr>
          <p:nvPr>
            <p:ph type="title"/>
          </p:nvPr>
        </p:nvSpPr>
        <p:spPr/>
        <p:txBody>
          <a:bodyPr/>
          <a:lstStyle/>
          <a:p>
            <a:r>
              <a:rPr lang="en-GB" dirty="0"/>
              <a:t>Empirical Paper</a:t>
            </a:r>
          </a:p>
        </p:txBody>
      </p:sp>
      <p:sp>
        <p:nvSpPr>
          <p:cNvPr id="3" name="Content Placeholder 2">
            <a:extLst>
              <a:ext uri="{FF2B5EF4-FFF2-40B4-BE49-F238E27FC236}">
                <a16:creationId xmlns:a16="http://schemas.microsoft.com/office/drawing/2014/main" id="{CD1489FB-48BB-98D6-19A7-448B2689E50E}"/>
              </a:ext>
            </a:extLst>
          </p:cNvPr>
          <p:cNvSpPr>
            <a:spLocks noGrp="1"/>
          </p:cNvSpPr>
          <p:nvPr>
            <p:ph idx="1"/>
          </p:nvPr>
        </p:nvSpPr>
        <p:spPr>
          <a:xfrm>
            <a:off x="371856" y="1775191"/>
            <a:ext cx="8229600" cy="4625609"/>
          </a:xfrm>
        </p:spPr>
        <p:txBody>
          <a:bodyPr>
            <a:normAutofit fontScale="92500" lnSpcReduction="20000"/>
          </a:bodyPr>
          <a:lstStyle/>
          <a:p>
            <a:r>
              <a:rPr lang="en-GB" dirty="0"/>
              <a:t>(1) </a:t>
            </a:r>
            <a:r>
              <a:rPr lang="en-GB" b="1" dirty="0"/>
              <a:t>architecture</a:t>
            </a:r>
            <a:r>
              <a:rPr lang="en-GB" dirty="0"/>
              <a:t> - </a:t>
            </a:r>
            <a:r>
              <a:rPr lang="en-GB" i="1" dirty="0"/>
              <a:t>the underlying computational systems and infrastructure that enable the functioning of data infrastructures, providing insight into the structural and organizational conditions that shape the production and dissemination of data</a:t>
            </a:r>
            <a:r>
              <a:rPr lang="en-GB" dirty="0"/>
              <a:t>; </a:t>
            </a:r>
          </a:p>
          <a:p>
            <a:r>
              <a:rPr lang="en-GB" dirty="0"/>
              <a:t>(2) </a:t>
            </a:r>
            <a:r>
              <a:rPr lang="en-GB" b="1" dirty="0"/>
              <a:t>submissions</a:t>
            </a:r>
            <a:r>
              <a:rPr lang="en-GB" dirty="0"/>
              <a:t> - </a:t>
            </a:r>
            <a:r>
              <a:rPr lang="en-GB" i="1" dirty="0"/>
              <a:t>the demography of contributors that are interacting with the architecture</a:t>
            </a:r>
            <a:r>
              <a:rPr lang="en-GB" dirty="0"/>
              <a:t>; and </a:t>
            </a:r>
          </a:p>
          <a:p>
            <a:r>
              <a:rPr lang="en-GB" dirty="0"/>
              <a:t>(3) </a:t>
            </a:r>
            <a:r>
              <a:rPr lang="en-GB" b="1" dirty="0"/>
              <a:t>usage</a:t>
            </a:r>
            <a:r>
              <a:rPr lang="en-GB" dirty="0"/>
              <a:t> - </a:t>
            </a:r>
            <a:r>
              <a:rPr lang="en-GB" i="1" dirty="0"/>
              <a:t>the situated experience of data communities who interact with data infrastructures in order to produce new outputs of knowledge. </a:t>
            </a:r>
          </a:p>
        </p:txBody>
      </p:sp>
    </p:spTree>
    <p:extLst>
      <p:ext uri="{BB962C8B-B14F-4D97-AF65-F5344CB8AC3E}">
        <p14:creationId xmlns:p14="http://schemas.microsoft.com/office/powerpoint/2010/main" val="13190761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AE07A-B90D-81AD-24DC-A1741985C0C1}"/>
              </a:ext>
            </a:extLst>
          </p:cNvPr>
          <p:cNvSpPr>
            <a:spLocks noGrp="1"/>
          </p:cNvSpPr>
          <p:nvPr>
            <p:ph type="title"/>
          </p:nvPr>
        </p:nvSpPr>
        <p:spPr/>
        <p:txBody>
          <a:bodyPr/>
          <a:lstStyle/>
          <a:p>
            <a:r>
              <a:rPr lang="en-GB" dirty="0"/>
              <a:t>Results</a:t>
            </a:r>
          </a:p>
        </p:txBody>
      </p:sp>
      <p:sp>
        <p:nvSpPr>
          <p:cNvPr id="3" name="Content Placeholder 2">
            <a:extLst>
              <a:ext uri="{FF2B5EF4-FFF2-40B4-BE49-F238E27FC236}">
                <a16:creationId xmlns:a16="http://schemas.microsoft.com/office/drawing/2014/main" id="{62A6A69A-D6BE-B288-A8AC-3FCBAB6EF05A}"/>
              </a:ext>
            </a:extLst>
          </p:cNvPr>
          <p:cNvSpPr>
            <a:spLocks noGrp="1"/>
          </p:cNvSpPr>
          <p:nvPr>
            <p:ph idx="1"/>
          </p:nvPr>
        </p:nvSpPr>
        <p:spPr/>
        <p:txBody>
          <a:bodyPr/>
          <a:lstStyle/>
          <a:p>
            <a:endParaRPr lang="en-GB"/>
          </a:p>
        </p:txBody>
      </p:sp>
      <p:pic>
        <p:nvPicPr>
          <p:cNvPr id="4" name="Picture 3" descr="A picture containing calendar&#10;&#10;Description automatically generated">
            <a:extLst>
              <a:ext uri="{FF2B5EF4-FFF2-40B4-BE49-F238E27FC236}">
                <a16:creationId xmlns:a16="http://schemas.microsoft.com/office/drawing/2014/main" id="{C69F0C23-0083-13B7-67EE-CC914C8AB7B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28032" y="1884291"/>
            <a:ext cx="4230624" cy="4407408"/>
          </a:xfrm>
          <a:prstGeom prst="rect">
            <a:avLst/>
          </a:prstGeom>
          <a:noFill/>
          <a:ln>
            <a:noFill/>
          </a:ln>
        </p:spPr>
      </p:pic>
      <p:pic>
        <p:nvPicPr>
          <p:cNvPr id="5" name="Picture 4" descr="A picture containing timeline&#10;&#10;Description automatically generated">
            <a:extLst>
              <a:ext uri="{FF2B5EF4-FFF2-40B4-BE49-F238E27FC236}">
                <a16:creationId xmlns:a16="http://schemas.microsoft.com/office/drawing/2014/main" id="{7E2CFE1D-F58F-2B95-FE24-13C071B0935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89788" y="1884291"/>
            <a:ext cx="4105656" cy="4224147"/>
          </a:xfrm>
          <a:prstGeom prst="rect">
            <a:avLst/>
          </a:prstGeom>
          <a:noFill/>
          <a:ln>
            <a:noFill/>
          </a:ln>
        </p:spPr>
      </p:pic>
    </p:spTree>
    <p:extLst>
      <p:ext uri="{BB962C8B-B14F-4D97-AF65-F5344CB8AC3E}">
        <p14:creationId xmlns:p14="http://schemas.microsoft.com/office/powerpoint/2010/main" val="3256480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8612A-6E56-9E41-A529-F0935D657816}"/>
              </a:ext>
            </a:extLst>
          </p:cNvPr>
          <p:cNvSpPr>
            <a:spLocks noGrp="1"/>
          </p:cNvSpPr>
          <p:nvPr>
            <p:ph type="title"/>
          </p:nvPr>
        </p:nvSpPr>
        <p:spPr/>
        <p:txBody>
          <a:bodyPr>
            <a:normAutofit/>
          </a:bodyPr>
          <a:lstStyle/>
          <a:p>
            <a:r>
              <a:rPr lang="en-US" sz="4000" dirty="0"/>
              <a:t>Team</a:t>
            </a:r>
          </a:p>
        </p:txBody>
      </p:sp>
      <p:sp>
        <p:nvSpPr>
          <p:cNvPr id="3" name="Content Placeholder 2">
            <a:extLst>
              <a:ext uri="{FF2B5EF4-FFF2-40B4-BE49-F238E27FC236}">
                <a16:creationId xmlns:a16="http://schemas.microsoft.com/office/drawing/2014/main" id="{69614C0D-B19F-C342-8F16-512675A2AB8D}"/>
              </a:ext>
            </a:extLst>
          </p:cNvPr>
          <p:cNvSpPr>
            <a:spLocks noGrp="1"/>
          </p:cNvSpPr>
          <p:nvPr>
            <p:ph idx="1"/>
          </p:nvPr>
        </p:nvSpPr>
        <p:spPr>
          <a:xfrm>
            <a:off x="572742" y="4079632"/>
            <a:ext cx="2076450" cy="433754"/>
          </a:xfrm>
        </p:spPr>
        <p:txBody>
          <a:bodyPr>
            <a:normAutofit fontScale="55000" lnSpcReduction="20000"/>
          </a:bodyPr>
          <a:lstStyle/>
          <a:p>
            <a:pPr marL="118872" indent="0">
              <a:buNone/>
            </a:pPr>
            <a:r>
              <a:rPr lang="en-US" sz="3600" dirty="0"/>
              <a:t>Sabina </a:t>
            </a:r>
            <a:r>
              <a:rPr lang="en-US" sz="3600" dirty="0" err="1"/>
              <a:t>Leonelli</a:t>
            </a:r>
            <a:endParaRPr lang="en-US" sz="3600" dirty="0"/>
          </a:p>
          <a:p>
            <a:pPr marL="118872" indent="0">
              <a:buNone/>
            </a:pPr>
            <a:endParaRPr lang="en-US" sz="3600" dirty="0"/>
          </a:p>
          <a:p>
            <a:pPr marL="118872" indent="0">
              <a:buNone/>
            </a:pPr>
            <a:endParaRPr lang="en-US" sz="3600" dirty="0"/>
          </a:p>
        </p:txBody>
      </p:sp>
      <p:pic>
        <p:nvPicPr>
          <p:cNvPr id="4" name="Picture 3">
            <a:extLst>
              <a:ext uri="{FF2B5EF4-FFF2-40B4-BE49-F238E27FC236}">
                <a16:creationId xmlns:a16="http://schemas.microsoft.com/office/drawing/2014/main" id="{4822FCD7-9BD4-4B17-14C9-91AD4181D3F6}"/>
              </a:ext>
            </a:extLst>
          </p:cNvPr>
          <p:cNvPicPr>
            <a:picLocks noChangeAspect="1"/>
          </p:cNvPicPr>
          <p:nvPr/>
        </p:nvPicPr>
        <p:blipFill>
          <a:blip r:embed="rId3"/>
          <a:stretch>
            <a:fillRect/>
          </a:stretch>
        </p:blipFill>
        <p:spPr>
          <a:xfrm>
            <a:off x="572742" y="1568680"/>
            <a:ext cx="2076450" cy="2457450"/>
          </a:xfrm>
          <a:prstGeom prst="rect">
            <a:avLst/>
          </a:prstGeom>
        </p:spPr>
        <p:style>
          <a:lnRef idx="3">
            <a:schemeClr val="lt1"/>
          </a:lnRef>
          <a:fillRef idx="1">
            <a:schemeClr val="dk1"/>
          </a:fillRef>
          <a:effectRef idx="1">
            <a:schemeClr val="dk1"/>
          </a:effectRef>
          <a:fontRef idx="minor">
            <a:schemeClr val="lt1"/>
          </a:fontRef>
        </p:style>
      </p:pic>
      <p:pic>
        <p:nvPicPr>
          <p:cNvPr id="1026" name="Picture 2" descr="Dr Federico Botta | Computer Science | University of Exeter">
            <a:extLst>
              <a:ext uri="{FF2B5EF4-FFF2-40B4-BE49-F238E27FC236}">
                <a16:creationId xmlns:a16="http://schemas.microsoft.com/office/drawing/2014/main" id="{D9706AD1-894E-D0F7-5444-96A731BB0E5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49657" y="2200275"/>
            <a:ext cx="2143125" cy="2457450"/>
          </a:xfrm>
          <a:prstGeom prst="rect">
            <a:avLst/>
          </a:prstGeom>
        </p:spPr>
        <p:style>
          <a:lnRef idx="3">
            <a:schemeClr val="lt1"/>
          </a:lnRef>
          <a:fillRef idx="1">
            <a:schemeClr val="dk1"/>
          </a:fillRef>
          <a:effectRef idx="1">
            <a:schemeClr val="dk1"/>
          </a:effectRef>
          <a:fontRef idx="minor">
            <a:schemeClr val="lt1"/>
          </a:fontRef>
        </p:style>
      </p:pic>
      <p:pic>
        <p:nvPicPr>
          <p:cNvPr id="1028" name="Picture 4" descr="natesheehan (Nathanael Sheehan) · GitHub">
            <a:extLst>
              <a:ext uri="{FF2B5EF4-FFF2-40B4-BE49-F238E27FC236}">
                <a16:creationId xmlns:a16="http://schemas.microsoft.com/office/drawing/2014/main" id="{3CBF4DDA-3F65-17E7-4014-54CD4FBD330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10350" y="3102956"/>
            <a:ext cx="2076450" cy="2457450"/>
          </a:xfrm>
          <a:prstGeom prst="rect">
            <a:avLst/>
          </a:prstGeom>
        </p:spPr>
        <p:style>
          <a:lnRef idx="3">
            <a:schemeClr val="lt1"/>
          </a:lnRef>
          <a:fillRef idx="1">
            <a:schemeClr val="dk1"/>
          </a:fillRef>
          <a:effectRef idx="1">
            <a:schemeClr val="dk1"/>
          </a:effectRef>
          <a:fontRef idx="minor">
            <a:schemeClr val="lt1"/>
          </a:fontRef>
        </p:style>
      </p:pic>
      <p:sp>
        <p:nvSpPr>
          <p:cNvPr id="5" name="Content Placeholder 2">
            <a:extLst>
              <a:ext uri="{FF2B5EF4-FFF2-40B4-BE49-F238E27FC236}">
                <a16:creationId xmlns:a16="http://schemas.microsoft.com/office/drawing/2014/main" id="{E2B988F8-BBD3-35BD-6047-0C0C3215CBCF}"/>
              </a:ext>
            </a:extLst>
          </p:cNvPr>
          <p:cNvSpPr txBox="1">
            <a:spLocks/>
          </p:cNvSpPr>
          <p:nvPr/>
        </p:nvSpPr>
        <p:spPr>
          <a:xfrm>
            <a:off x="3449657" y="4669449"/>
            <a:ext cx="2076450" cy="433754"/>
          </a:xfrm>
          <a:prstGeom prst="rect">
            <a:avLst/>
          </a:prstGeom>
        </p:spPr>
        <p:txBody>
          <a:bodyPr vert="horz" lIns="54864" tIns="91440" rtlCol="0">
            <a:normAutofit fontScale="62500" lnSpcReduction="20000"/>
          </a:bodyPr>
          <a:lst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a:lstStyle>
          <a:p>
            <a:pPr marL="118872" indent="0" defTabSz="914400">
              <a:buFont typeface="Wingdings 2"/>
              <a:buNone/>
            </a:pPr>
            <a:r>
              <a:rPr lang="en-US" sz="3600" dirty="0"/>
              <a:t>Federico </a:t>
            </a:r>
            <a:r>
              <a:rPr lang="en-US" sz="3600" dirty="0" err="1"/>
              <a:t>Botta</a:t>
            </a:r>
            <a:endParaRPr lang="en-US" sz="3600" dirty="0"/>
          </a:p>
        </p:txBody>
      </p:sp>
      <p:sp>
        <p:nvSpPr>
          <p:cNvPr id="6" name="Content Placeholder 2">
            <a:extLst>
              <a:ext uri="{FF2B5EF4-FFF2-40B4-BE49-F238E27FC236}">
                <a16:creationId xmlns:a16="http://schemas.microsoft.com/office/drawing/2014/main" id="{BDE6B4C3-7435-8598-FAC9-E184E7D361C9}"/>
              </a:ext>
            </a:extLst>
          </p:cNvPr>
          <p:cNvSpPr txBox="1">
            <a:spLocks/>
          </p:cNvSpPr>
          <p:nvPr/>
        </p:nvSpPr>
        <p:spPr>
          <a:xfrm>
            <a:off x="7256725" y="5572133"/>
            <a:ext cx="2076450" cy="433754"/>
          </a:xfrm>
          <a:prstGeom prst="rect">
            <a:avLst/>
          </a:prstGeom>
        </p:spPr>
        <p:txBody>
          <a:bodyPr vert="horz" lIns="54864" tIns="91440" rtlCol="0">
            <a:normAutofit fontScale="25000" lnSpcReduction="20000"/>
          </a:bodyPr>
          <a:lstStyle>
            <a:lvl1pPr marL="438912" indent="-320040" algn="l" rtl="0" eaLnBrk="1" latinLnBrk="0" hangingPunct="1">
              <a:spcBef>
                <a:spcPts val="0"/>
              </a:spcBef>
              <a:buClr>
                <a:schemeClr val="accent1"/>
              </a:buClr>
              <a:buSzPct val="80000"/>
              <a:buFont typeface="Wingdings 2"/>
              <a:buChar char=""/>
              <a:defRPr kumimoji="0" sz="3200" kern="1200">
                <a:solidFill>
                  <a:schemeClr val="tx1"/>
                </a:solidFill>
                <a:latin typeface="+mn-lt"/>
                <a:ea typeface="+mn-ea"/>
                <a:cs typeface="+mn-cs"/>
              </a:defRPr>
            </a:lvl1pPr>
            <a:lvl2pPr marL="731520" indent="-274320" algn="l" rtl="0" eaLnBrk="1" latinLnBrk="0" hangingPunct="1">
              <a:spcBef>
                <a:spcPct val="20000"/>
              </a:spcBef>
              <a:buClr>
                <a:schemeClr val="accent2"/>
              </a:buClr>
              <a:buSzPct val="90000"/>
              <a:buFont typeface="Wingdings"/>
              <a:buChar char=""/>
              <a:defRPr kumimoji="0" sz="2800" kern="1200">
                <a:solidFill>
                  <a:schemeClr val="tx1"/>
                </a:solidFill>
                <a:latin typeface="+mn-lt"/>
                <a:ea typeface="+mn-ea"/>
                <a:cs typeface="+mn-cs"/>
              </a:defRPr>
            </a:lvl2pPr>
            <a:lvl3pPr marL="996696" indent="-228600" algn="l" rtl="0" eaLnBrk="1" latinLnBrk="0" hangingPunct="1">
              <a:spcBef>
                <a:spcPct val="20000"/>
              </a:spcBef>
              <a:buClr>
                <a:schemeClr val="accent3"/>
              </a:buClr>
              <a:buFont typeface="Arial"/>
              <a:buChar char="▪"/>
              <a:defRPr kumimoji="0" sz="2400" kern="1200">
                <a:solidFill>
                  <a:schemeClr val="tx1"/>
                </a:solidFill>
                <a:latin typeface="+mn-lt"/>
                <a:ea typeface="+mn-ea"/>
                <a:cs typeface="+mn-cs"/>
              </a:defRPr>
            </a:lvl3pPr>
            <a:lvl4pPr marL="1216152" indent="-182880" algn="l" rtl="0" eaLnBrk="1" latinLnBrk="0" hangingPunct="1">
              <a:spcBef>
                <a:spcPct val="20000"/>
              </a:spcBef>
              <a:buClr>
                <a:schemeClr val="accent4"/>
              </a:buClr>
              <a:buFont typeface="Arial"/>
              <a:buChar char="▪"/>
              <a:defRPr kumimoji="0" sz="2000" kern="1200">
                <a:solidFill>
                  <a:schemeClr val="tx1"/>
                </a:solidFill>
                <a:latin typeface="+mn-lt"/>
                <a:ea typeface="+mn-ea"/>
                <a:cs typeface="+mn-cs"/>
              </a:defRPr>
            </a:lvl4pPr>
            <a:lvl5pPr marL="1426464" indent="-182880" algn="l" rtl="0" eaLnBrk="1" latinLnBrk="0" hangingPunct="1">
              <a:spcBef>
                <a:spcPct val="20000"/>
              </a:spcBef>
              <a:buClr>
                <a:schemeClr val="accent5"/>
              </a:buClr>
              <a:buFont typeface="Wingdings 3"/>
              <a:buChar char=""/>
              <a:defRPr kumimoji="0" lang="en-US" sz="2000" kern="1200" smtClean="0">
                <a:solidFill>
                  <a:schemeClr val="tx1"/>
                </a:solidFill>
                <a:latin typeface="+mn-lt"/>
                <a:ea typeface="+mn-ea"/>
                <a:cs typeface="+mn-cs"/>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a:extLst/>
          </a:lstStyle>
          <a:p>
            <a:pPr marL="118872" indent="0" defTabSz="914400">
              <a:buFont typeface="Wingdings 2"/>
              <a:buNone/>
            </a:pPr>
            <a:r>
              <a:rPr lang="en-US" sz="8000" dirty="0"/>
              <a:t>ME</a:t>
            </a:r>
          </a:p>
          <a:p>
            <a:pPr marL="118872" indent="0" defTabSz="914400">
              <a:buFont typeface="Wingdings 2"/>
              <a:buNone/>
            </a:pPr>
            <a:r>
              <a:rPr lang="en-US" sz="3600" dirty="0"/>
              <a:t>(Not Lou-Lou or </a:t>
            </a:r>
            <a:r>
              <a:rPr lang="en-US" sz="3600" dirty="0" err="1"/>
              <a:t>Itsi</a:t>
            </a:r>
            <a:r>
              <a:rPr lang="en-US" sz="3600" dirty="0"/>
              <a:t> and </a:t>
            </a:r>
            <a:r>
              <a:rPr lang="en-US" sz="3600" dirty="0" err="1"/>
              <a:t>Bitsi</a:t>
            </a:r>
            <a:r>
              <a:rPr lang="en-US" sz="3600" dirty="0"/>
              <a:t>)</a:t>
            </a:r>
          </a:p>
        </p:txBody>
      </p:sp>
    </p:spTree>
    <p:extLst>
      <p:ext uri="{BB962C8B-B14F-4D97-AF65-F5344CB8AC3E}">
        <p14:creationId xmlns:p14="http://schemas.microsoft.com/office/powerpoint/2010/main" val="30278809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Nachlese: #OER17, London, UK – 05./06. April 2017 – openLab">
            <a:extLst>
              <a:ext uri="{FF2B5EF4-FFF2-40B4-BE49-F238E27FC236}">
                <a16:creationId xmlns:a16="http://schemas.microsoft.com/office/drawing/2014/main" id="{75E7FFDC-C24E-3243-BD6E-69C2AEC15A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7813" y="5621867"/>
            <a:ext cx="4351193" cy="11922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C68612A-6E56-9E41-A529-F0935D657816}"/>
              </a:ext>
            </a:extLst>
          </p:cNvPr>
          <p:cNvSpPr>
            <a:spLocks noGrp="1"/>
          </p:cNvSpPr>
          <p:nvPr>
            <p:ph type="title"/>
          </p:nvPr>
        </p:nvSpPr>
        <p:spPr>
          <a:xfrm>
            <a:off x="284947" y="116826"/>
            <a:ext cx="8470556" cy="1167221"/>
          </a:xfrm>
        </p:spPr>
        <p:txBody>
          <a:bodyPr>
            <a:normAutofit/>
          </a:bodyPr>
          <a:lstStyle/>
          <a:p>
            <a:r>
              <a:rPr lang="en-GB" dirty="0"/>
              <a:t>Philosophy of Science Paper</a:t>
            </a:r>
            <a:endParaRPr lang="en-US" dirty="0"/>
          </a:p>
        </p:txBody>
      </p:sp>
      <p:sp>
        <p:nvSpPr>
          <p:cNvPr id="3" name="Content Placeholder 2">
            <a:extLst>
              <a:ext uri="{FF2B5EF4-FFF2-40B4-BE49-F238E27FC236}">
                <a16:creationId xmlns:a16="http://schemas.microsoft.com/office/drawing/2014/main" id="{69614C0D-B19F-C342-8F16-512675A2AB8D}"/>
              </a:ext>
            </a:extLst>
          </p:cNvPr>
          <p:cNvSpPr>
            <a:spLocks noGrp="1"/>
          </p:cNvSpPr>
          <p:nvPr>
            <p:ph idx="1"/>
          </p:nvPr>
        </p:nvSpPr>
        <p:spPr>
          <a:xfrm>
            <a:off x="0" y="1393015"/>
            <a:ext cx="9144000" cy="5634317"/>
          </a:xfrm>
        </p:spPr>
        <p:txBody>
          <a:bodyPr>
            <a:normAutofit/>
          </a:bodyPr>
          <a:lstStyle/>
          <a:p>
            <a:r>
              <a:rPr lang="en-GB" sz="2800" dirty="0"/>
              <a:t>Perceived trade-off between </a:t>
            </a:r>
            <a:r>
              <a:rPr lang="en-GB" sz="2800" i="1" dirty="0"/>
              <a:t>accountability</a:t>
            </a:r>
            <a:r>
              <a:rPr lang="en-GB" sz="2800" dirty="0"/>
              <a:t> and </a:t>
            </a:r>
            <a:r>
              <a:rPr lang="en-GB" sz="2800" i="1" dirty="0"/>
              <a:t>actionability</a:t>
            </a:r>
            <a:r>
              <a:rPr lang="en-GB" sz="2800" dirty="0"/>
              <a:t> of data</a:t>
            </a:r>
          </a:p>
          <a:p>
            <a:pPr lvl="1"/>
            <a:r>
              <a:rPr lang="en-GB" sz="2200" dirty="0"/>
              <a:t>C19DP: priority on making data “reusable”, rather than just accessible</a:t>
            </a:r>
          </a:p>
          <a:p>
            <a:pPr lvl="2"/>
            <a:r>
              <a:rPr lang="en-GB" sz="1800" dirty="0"/>
              <a:t>open data to unexpected re-purposing through interoperable standards/tools</a:t>
            </a:r>
          </a:p>
          <a:p>
            <a:pPr lvl="1"/>
            <a:r>
              <a:rPr lang="en-GB" sz="2200" dirty="0"/>
              <a:t>GISAID: priority on enhancing comprehensiveness of coverage and accountability to sequence ‘donors’ </a:t>
            </a:r>
          </a:p>
          <a:p>
            <a:pPr lvl="2"/>
            <a:r>
              <a:rPr lang="en-GB" sz="1800" dirty="0"/>
              <a:t>Science is not a level playing field + methodological cutting-edge does not necessarily support inclusion and trust</a:t>
            </a:r>
          </a:p>
          <a:p>
            <a:pPr lvl="2"/>
            <a:r>
              <a:rPr lang="en-GB" sz="1800" dirty="0"/>
              <a:t>need to ensure representativeness of data samples through appropriate data governance and tech choices </a:t>
            </a:r>
          </a:p>
          <a:p>
            <a:pPr lvl="1"/>
            <a:endParaRPr lang="en-GB" sz="1000" dirty="0"/>
          </a:p>
          <a:p>
            <a:r>
              <a:rPr lang="en-US" sz="2400" dirty="0"/>
              <a:t>An ongoing challenge, at once ethical and epistemic: </a:t>
            </a:r>
            <a:r>
              <a:rPr lang="en-GB" sz="2400" dirty="0"/>
              <a:t>Different interpretations of openness </a:t>
            </a:r>
            <a:r>
              <a:rPr lang="en-GB" sz="2400" i="1" dirty="0"/>
              <a:t>and</a:t>
            </a:r>
            <a:r>
              <a:rPr lang="en-GB" sz="2400" dirty="0"/>
              <a:t> responsible research</a:t>
            </a:r>
          </a:p>
        </p:txBody>
      </p:sp>
      <p:sp>
        <p:nvSpPr>
          <p:cNvPr id="5" name="TextBox 4">
            <a:extLst>
              <a:ext uri="{FF2B5EF4-FFF2-40B4-BE49-F238E27FC236}">
                <a16:creationId xmlns:a16="http://schemas.microsoft.com/office/drawing/2014/main" id="{40403A3F-AD69-224A-AAD7-3CAC30AE758D}"/>
              </a:ext>
            </a:extLst>
          </p:cNvPr>
          <p:cNvSpPr txBox="1"/>
          <p:nvPr/>
        </p:nvSpPr>
        <p:spPr>
          <a:xfrm>
            <a:off x="4142800" y="6642351"/>
            <a:ext cx="3041217" cy="219291"/>
          </a:xfrm>
          <a:prstGeom prst="rect">
            <a:avLst/>
          </a:prstGeom>
          <a:noFill/>
        </p:spPr>
        <p:txBody>
          <a:bodyPr wrap="none" rtlCol="0">
            <a:spAutoFit/>
          </a:bodyPr>
          <a:lstStyle/>
          <a:p>
            <a:r>
              <a:rPr lang="en-GB" sz="825" dirty="0">
                <a:hlinkClick r:id="rId4"/>
              </a:rPr>
              <a:t>openLab </a:t>
            </a:r>
            <a:r>
              <a:rPr lang="en-GB" sz="825" dirty="0"/>
              <a:t>des </a:t>
            </a:r>
            <a:r>
              <a:rPr lang="en-GB" sz="825" dirty="0" err="1"/>
              <a:t>Universitätskolleg</a:t>
            </a:r>
            <a:r>
              <a:rPr lang="en-GB" sz="825" dirty="0"/>
              <a:t> DIGITAL der Universität Hamburg</a:t>
            </a:r>
            <a:endParaRPr lang="en-US" sz="825" dirty="0"/>
          </a:p>
        </p:txBody>
      </p:sp>
      <p:sp>
        <p:nvSpPr>
          <p:cNvPr id="9" name="Oval Callout 8">
            <a:extLst>
              <a:ext uri="{FF2B5EF4-FFF2-40B4-BE49-F238E27FC236}">
                <a16:creationId xmlns:a16="http://schemas.microsoft.com/office/drawing/2014/main" id="{A2729191-67BF-E141-B324-9CCA46409FA5}"/>
              </a:ext>
            </a:extLst>
          </p:cNvPr>
          <p:cNvSpPr/>
          <p:nvPr/>
        </p:nvSpPr>
        <p:spPr>
          <a:xfrm>
            <a:off x="7506316" y="5477250"/>
            <a:ext cx="1249187" cy="1336868"/>
          </a:xfrm>
          <a:prstGeom prst="wedgeEllipseCallout">
            <a:avLst>
              <a:gd name="adj1" fmla="val -95892"/>
              <a:gd name="adj2" fmla="val 11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50" b="1" dirty="0"/>
              <a:t>?</a:t>
            </a:r>
          </a:p>
        </p:txBody>
      </p:sp>
    </p:spTree>
    <p:extLst>
      <p:ext uri="{BB962C8B-B14F-4D97-AF65-F5344CB8AC3E}">
        <p14:creationId xmlns:p14="http://schemas.microsoft.com/office/powerpoint/2010/main" val="35899510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8A94A-8A22-FA42-122D-176A39670CEA}"/>
              </a:ext>
            </a:extLst>
          </p:cNvPr>
          <p:cNvSpPr>
            <a:spLocks noGrp="1"/>
          </p:cNvSpPr>
          <p:nvPr>
            <p:ph type="title"/>
          </p:nvPr>
        </p:nvSpPr>
        <p:spPr>
          <a:xfrm>
            <a:off x="457199" y="155448"/>
            <a:ext cx="8466881" cy="1252728"/>
          </a:xfrm>
        </p:spPr>
        <p:txBody>
          <a:bodyPr>
            <a:normAutofit fontScale="90000"/>
          </a:bodyPr>
          <a:lstStyle/>
          <a:p>
            <a:r>
              <a:rPr lang="en-US" dirty="0"/>
              <a:t>Overcoming the ‘trade-off’ framing</a:t>
            </a:r>
          </a:p>
        </p:txBody>
      </p:sp>
      <p:sp>
        <p:nvSpPr>
          <p:cNvPr id="3" name="Content Placeholder 2">
            <a:extLst>
              <a:ext uri="{FF2B5EF4-FFF2-40B4-BE49-F238E27FC236}">
                <a16:creationId xmlns:a16="http://schemas.microsoft.com/office/drawing/2014/main" id="{D8DF2FDE-089D-CF8F-3AF9-A0089010AC9B}"/>
              </a:ext>
            </a:extLst>
          </p:cNvPr>
          <p:cNvSpPr>
            <a:spLocks noGrp="1"/>
          </p:cNvSpPr>
          <p:nvPr>
            <p:ph idx="1"/>
          </p:nvPr>
        </p:nvSpPr>
        <p:spPr>
          <a:xfrm>
            <a:off x="1" y="1625601"/>
            <a:ext cx="9144000" cy="5076952"/>
          </a:xfrm>
        </p:spPr>
        <p:txBody>
          <a:bodyPr>
            <a:normAutofit fontScale="92500" lnSpcReduction="20000"/>
          </a:bodyPr>
          <a:lstStyle/>
          <a:p>
            <a:r>
              <a:rPr lang="en-US" dirty="0"/>
              <a:t>Data actionability is not just about technical opportunities (linkage, standardization, interoperability, multi-scale modelling)</a:t>
            </a:r>
          </a:p>
          <a:p>
            <a:endParaRPr lang="en-US" dirty="0"/>
          </a:p>
          <a:p>
            <a:r>
              <a:rPr lang="en-US" dirty="0"/>
              <a:t>Actionability includes management of transdisciplinary expertise of relevance to data interpretation..</a:t>
            </a:r>
          </a:p>
          <a:p>
            <a:endParaRPr lang="en-US" dirty="0"/>
          </a:p>
          <a:p>
            <a:r>
              <a:rPr lang="en-US" dirty="0"/>
              <a:t>..and investment in trustworthy governance to increase participation and thereby accountability of data  </a:t>
            </a:r>
          </a:p>
          <a:p>
            <a:endParaRPr lang="en-US" dirty="0"/>
          </a:p>
          <a:p>
            <a:pPr marL="118872" indent="0">
              <a:buNone/>
            </a:pPr>
            <a:r>
              <a:rPr lang="en-US" sz="2200" dirty="0"/>
              <a:t>[</a:t>
            </a:r>
            <a:r>
              <a:rPr lang="en-US" sz="2200" dirty="0" err="1"/>
              <a:t>Leonelli</a:t>
            </a:r>
            <a:r>
              <a:rPr lang="en-US" sz="2200" dirty="0"/>
              <a:t> 2016, 2018, </a:t>
            </a:r>
            <a:r>
              <a:rPr lang="en-US" sz="2200" dirty="0" err="1"/>
              <a:t>Tempini</a:t>
            </a:r>
            <a:r>
              <a:rPr lang="en-US" sz="2200" dirty="0"/>
              <a:t> and </a:t>
            </a:r>
            <a:r>
              <a:rPr lang="en-US" sz="2200" dirty="0" err="1"/>
              <a:t>Leonelli</a:t>
            </a:r>
            <a:r>
              <a:rPr lang="en-US" sz="2200" dirty="0"/>
              <a:t> 2019, Beaulieu and </a:t>
            </a:r>
            <a:r>
              <a:rPr lang="en-US" sz="2200" dirty="0" err="1"/>
              <a:t>Leonelli</a:t>
            </a:r>
            <a:r>
              <a:rPr lang="en-US" sz="2200" dirty="0"/>
              <a:t> 2021]</a:t>
            </a:r>
          </a:p>
        </p:txBody>
      </p:sp>
    </p:spTree>
    <p:extLst>
      <p:ext uri="{BB962C8B-B14F-4D97-AF65-F5344CB8AC3E}">
        <p14:creationId xmlns:p14="http://schemas.microsoft.com/office/powerpoint/2010/main" val="40419932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4A358-A702-E641-A1B7-22520EC3497E}"/>
              </a:ext>
            </a:extLst>
          </p:cNvPr>
          <p:cNvSpPr>
            <a:spLocks noGrp="1"/>
          </p:cNvSpPr>
          <p:nvPr>
            <p:ph type="title"/>
          </p:nvPr>
        </p:nvSpPr>
        <p:spPr>
          <a:xfrm>
            <a:off x="150472" y="285750"/>
            <a:ext cx="8876140" cy="918017"/>
          </a:xfrm>
        </p:spPr>
        <p:txBody>
          <a:bodyPr>
            <a:noAutofit/>
          </a:bodyPr>
          <a:lstStyle/>
          <a:p>
            <a:r>
              <a:rPr lang="en-US" sz="4000" dirty="0"/>
              <a:t>From Open Science as indiscriminate sharing.. </a:t>
            </a:r>
          </a:p>
        </p:txBody>
      </p:sp>
      <p:graphicFrame>
        <p:nvGraphicFramePr>
          <p:cNvPr id="5" name="Content Placeholder 4">
            <a:extLst>
              <a:ext uri="{FF2B5EF4-FFF2-40B4-BE49-F238E27FC236}">
                <a16:creationId xmlns:a16="http://schemas.microsoft.com/office/drawing/2014/main" id="{8180F9B0-5C60-1A49-AA84-FC7C71788D07}"/>
              </a:ext>
            </a:extLst>
          </p:cNvPr>
          <p:cNvGraphicFramePr>
            <a:graphicFrameLocks noGrp="1"/>
          </p:cNvGraphicFramePr>
          <p:nvPr>
            <p:ph idx="1"/>
          </p:nvPr>
        </p:nvGraphicFramePr>
        <p:xfrm>
          <a:off x="0" y="1797248"/>
          <a:ext cx="7179733" cy="25038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C248E11E-2AD5-ACFE-62EA-ED250C7378F1}"/>
              </a:ext>
            </a:extLst>
          </p:cNvPr>
          <p:cNvSpPr txBox="1"/>
          <p:nvPr/>
        </p:nvSpPr>
        <p:spPr>
          <a:xfrm>
            <a:off x="150471" y="6189509"/>
            <a:ext cx="8876139" cy="338554"/>
          </a:xfrm>
          <a:prstGeom prst="rect">
            <a:avLst/>
          </a:prstGeom>
          <a:noFill/>
        </p:spPr>
        <p:txBody>
          <a:bodyPr wrap="square">
            <a:spAutoFit/>
          </a:bodyPr>
          <a:lstStyle/>
          <a:p>
            <a:r>
              <a:rPr lang="en-US" sz="1600" dirty="0" err="1"/>
              <a:t>Leonelli</a:t>
            </a:r>
            <a:r>
              <a:rPr lang="en-US" sz="1600" dirty="0"/>
              <a:t>, S (under revision) </a:t>
            </a:r>
            <a:r>
              <a:rPr lang="en-US" sz="1600" i="1" dirty="0"/>
              <a:t>Philosophy of Open Science</a:t>
            </a:r>
            <a:r>
              <a:rPr lang="en-US" sz="1600" dirty="0"/>
              <a:t>. Elements, Cambridge University Press</a:t>
            </a:r>
          </a:p>
        </p:txBody>
      </p:sp>
    </p:spTree>
    <p:extLst>
      <p:ext uri="{BB962C8B-B14F-4D97-AF65-F5344CB8AC3E}">
        <p14:creationId xmlns:p14="http://schemas.microsoft.com/office/powerpoint/2010/main" val="42381234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D4A358-A702-E641-A1B7-22520EC3497E}"/>
              </a:ext>
            </a:extLst>
          </p:cNvPr>
          <p:cNvSpPr>
            <a:spLocks noGrp="1"/>
          </p:cNvSpPr>
          <p:nvPr>
            <p:ph type="title"/>
          </p:nvPr>
        </p:nvSpPr>
        <p:spPr>
          <a:xfrm>
            <a:off x="150472" y="285750"/>
            <a:ext cx="8876140" cy="918017"/>
          </a:xfrm>
        </p:spPr>
        <p:txBody>
          <a:bodyPr>
            <a:noAutofit/>
          </a:bodyPr>
          <a:lstStyle/>
          <a:p>
            <a:r>
              <a:rPr lang="en-US" sz="4000" dirty="0"/>
              <a:t>..to Open Science as inclusive and judicious connection</a:t>
            </a:r>
          </a:p>
        </p:txBody>
      </p:sp>
      <p:graphicFrame>
        <p:nvGraphicFramePr>
          <p:cNvPr id="5" name="Content Placeholder 4">
            <a:extLst>
              <a:ext uri="{FF2B5EF4-FFF2-40B4-BE49-F238E27FC236}">
                <a16:creationId xmlns:a16="http://schemas.microsoft.com/office/drawing/2014/main" id="{8180F9B0-5C60-1A49-AA84-FC7C71788D07}"/>
              </a:ext>
            </a:extLst>
          </p:cNvPr>
          <p:cNvGraphicFramePr>
            <a:graphicFrameLocks noGrp="1"/>
          </p:cNvGraphicFramePr>
          <p:nvPr>
            <p:ph idx="1"/>
          </p:nvPr>
        </p:nvGraphicFramePr>
        <p:xfrm>
          <a:off x="0" y="1797248"/>
          <a:ext cx="7179733" cy="250381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TextBox 3">
            <a:extLst>
              <a:ext uri="{FF2B5EF4-FFF2-40B4-BE49-F238E27FC236}">
                <a16:creationId xmlns:a16="http://schemas.microsoft.com/office/drawing/2014/main" id="{C248E11E-2AD5-ACFE-62EA-ED250C7378F1}"/>
              </a:ext>
            </a:extLst>
          </p:cNvPr>
          <p:cNvSpPr txBox="1"/>
          <p:nvPr/>
        </p:nvSpPr>
        <p:spPr>
          <a:xfrm>
            <a:off x="150471" y="6189509"/>
            <a:ext cx="8876139" cy="338554"/>
          </a:xfrm>
          <a:prstGeom prst="rect">
            <a:avLst/>
          </a:prstGeom>
          <a:noFill/>
        </p:spPr>
        <p:txBody>
          <a:bodyPr wrap="square">
            <a:spAutoFit/>
          </a:bodyPr>
          <a:lstStyle/>
          <a:p>
            <a:r>
              <a:rPr lang="en-US" sz="1600" dirty="0" err="1"/>
              <a:t>Leonelli</a:t>
            </a:r>
            <a:r>
              <a:rPr lang="en-US" sz="1600" dirty="0"/>
              <a:t>, S (2023) </a:t>
            </a:r>
            <a:r>
              <a:rPr lang="en-US" sz="1600" i="1" dirty="0"/>
              <a:t>Philosophy of Open Science</a:t>
            </a:r>
            <a:r>
              <a:rPr lang="en-US" sz="1600" dirty="0"/>
              <a:t>. Elements, Cambridge University Press</a:t>
            </a:r>
          </a:p>
        </p:txBody>
      </p:sp>
      <p:graphicFrame>
        <p:nvGraphicFramePr>
          <p:cNvPr id="3" name="Content Placeholder 4">
            <a:extLst>
              <a:ext uri="{FF2B5EF4-FFF2-40B4-BE49-F238E27FC236}">
                <a16:creationId xmlns:a16="http://schemas.microsoft.com/office/drawing/2014/main" id="{20FC5422-D15D-0147-E62B-BCC7D7ECBCF1}"/>
              </a:ext>
            </a:extLst>
          </p:cNvPr>
          <p:cNvGraphicFramePr>
            <a:graphicFrameLocks/>
          </p:cNvGraphicFramePr>
          <p:nvPr/>
        </p:nvGraphicFramePr>
        <p:xfrm>
          <a:off x="933450" y="3049157"/>
          <a:ext cx="7886700" cy="3263504"/>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294826928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716B8-3550-0D6D-8C98-ED757EB31952}"/>
              </a:ext>
            </a:extLst>
          </p:cNvPr>
          <p:cNvSpPr>
            <a:spLocks noGrp="1"/>
          </p:cNvSpPr>
          <p:nvPr>
            <p:ph type="title"/>
          </p:nvPr>
        </p:nvSpPr>
        <p:spPr/>
        <p:txBody>
          <a:bodyPr/>
          <a:lstStyle/>
          <a:p>
            <a:r>
              <a:rPr lang="en-GB" dirty="0"/>
              <a:t>Conferences and Events 2023</a:t>
            </a:r>
          </a:p>
        </p:txBody>
      </p:sp>
      <p:sp>
        <p:nvSpPr>
          <p:cNvPr id="3" name="Content Placeholder 2">
            <a:extLst>
              <a:ext uri="{FF2B5EF4-FFF2-40B4-BE49-F238E27FC236}">
                <a16:creationId xmlns:a16="http://schemas.microsoft.com/office/drawing/2014/main" id="{6160F33F-B8F7-7BF5-66D2-C6972884BC23}"/>
              </a:ext>
            </a:extLst>
          </p:cNvPr>
          <p:cNvSpPr>
            <a:spLocks noGrp="1"/>
          </p:cNvSpPr>
          <p:nvPr>
            <p:ph idx="1"/>
          </p:nvPr>
        </p:nvSpPr>
        <p:spPr/>
        <p:txBody>
          <a:bodyPr>
            <a:normAutofit fontScale="85000" lnSpcReduction="10000"/>
          </a:bodyPr>
          <a:lstStyle/>
          <a:p>
            <a:endParaRPr lang="en-GB" dirty="0"/>
          </a:p>
          <a:p>
            <a:r>
              <a:rPr lang="en-GB" dirty="0"/>
              <a:t>Chinese delegation right after the Royal Society Summit on Human Germline Genome editing February 2023 </a:t>
            </a:r>
          </a:p>
          <a:p>
            <a:r>
              <a:rPr lang="en-GB" dirty="0"/>
              <a:t>Research Data Alliance's 20th Plenary March 2023</a:t>
            </a:r>
          </a:p>
          <a:p>
            <a:r>
              <a:rPr lang="en-GB" dirty="0"/>
              <a:t>Whither Open Science? PHIL_OS Exploratory Conference March 2023</a:t>
            </a:r>
          </a:p>
          <a:p>
            <a:r>
              <a:rPr lang="en-GB" dirty="0"/>
              <a:t>The International Society for the History, Philosophy, and Social Studies of Biology June 2023</a:t>
            </a:r>
          </a:p>
          <a:p>
            <a:r>
              <a:rPr lang="en-GB" dirty="0"/>
              <a:t>Governing Global Health Data: Key Tensions with Sovereignty, Access and Equity September 2023</a:t>
            </a:r>
          </a:p>
        </p:txBody>
      </p:sp>
    </p:spTree>
    <p:extLst>
      <p:ext uri="{BB962C8B-B14F-4D97-AF65-F5344CB8AC3E}">
        <p14:creationId xmlns:p14="http://schemas.microsoft.com/office/powerpoint/2010/main" val="14423279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354970-39B7-467E-9D27-AC3AB6B6A969}"/>
              </a:ext>
            </a:extLst>
          </p:cNvPr>
          <p:cNvSpPr>
            <a:spLocks noGrp="1"/>
          </p:cNvSpPr>
          <p:nvPr>
            <p:ph type="title"/>
          </p:nvPr>
        </p:nvSpPr>
        <p:spPr/>
        <p:txBody>
          <a:bodyPr/>
          <a:lstStyle/>
          <a:p>
            <a:r>
              <a:rPr lang="en-GB" dirty="0"/>
              <a:t>Upcoming Work</a:t>
            </a:r>
          </a:p>
        </p:txBody>
      </p:sp>
      <p:sp>
        <p:nvSpPr>
          <p:cNvPr id="3" name="Content Placeholder 2">
            <a:extLst>
              <a:ext uri="{FF2B5EF4-FFF2-40B4-BE49-F238E27FC236}">
                <a16:creationId xmlns:a16="http://schemas.microsoft.com/office/drawing/2014/main" id="{0E2C8B96-E20A-0887-AF2B-0E041FA211EE}"/>
              </a:ext>
            </a:extLst>
          </p:cNvPr>
          <p:cNvSpPr>
            <a:spLocks noGrp="1"/>
          </p:cNvSpPr>
          <p:nvPr>
            <p:ph idx="1"/>
          </p:nvPr>
        </p:nvSpPr>
        <p:spPr/>
        <p:txBody>
          <a:bodyPr>
            <a:normAutofit fontScale="92500" lnSpcReduction="20000"/>
          </a:bodyPr>
          <a:lstStyle/>
          <a:p>
            <a:r>
              <a:rPr lang="en-GB" dirty="0"/>
              <a:t>Finish draft of philosophy paper (June)</a:t>
            </a:r>
          </a:p>
          <a:p>
            <a:r>
              <a:rPr lang="en-GB" dirty="0"/>
              <a:t>Fieldwork with GISAID and CV19DP as a data curator (September-December 2023)</a:t>
            </a:r>
          </a:p>
          <a:p>
            <a:r>
              <a:rPr lang="en-GB" i="1" dirty="0"/>
              <a:t>Possible</a:t>
            </a:r>
            <a:r>
              <a:rPr lang="en-GB" dirty="0"/>
              <a:t> visit to Cameron </a:t>
            </a:r>
            <a:r>
              <a:rPr lang="en-GB" dirty="0" err="1"/>
              <a:t>Neylon</a:t>
            </a:r>
            <a:r>
              <a:rPr lang="en-GB" dirty="0"/>
              <a:t> @ the University of Perth for developing a diversity index for the COKI Open Access Dataset Project (December 2023-March 2024)</a:t>
            </a:r>
          </a:p>
          <a:p>
            <a:r>
              <a:rPr lang="en-GB" dirty="0"/>
              <a:t>Expanding the Empirical Methodology to other Databases (March-June 2024)</a:t>
            </a:r>
          </a:p>
          <a:p>
            <a:r>
              <a:rPr lang="en-GB" dirty="0"/>
              <a:t>History of Openness in Software Cultures 1980-2020 (June – September 2024)</a:t>
            </a:r>
          </a:p>
          <a:p>
            <a:r>
              <a:rPr lang="en-GB" dirty="0"/>
              <a:t>Thesis Writing  (September 2024 – Finish 2025)</a:t>
            </a:r>
          </a:p>
          <a:p>
            <a:endParaRPr lang="en-GB" dirty="0"/>
          </a:p>
        </p:txBody>
      </p:sp>
    </p:spTree>
    <p:extLst>
      <p:ext uri="{BB962C8B-B14F-4D97-AF65-F5344CB8AC3E}">
        <p14:creationId xmlns:p14="http://schemas.microsoft.com/office/powerpoint/2010/main" val="15384540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DCE77-EB77-D9C4-FED5-A1A7F660142D}"/>
              </a:ext>
            </a:extLst>
          </p:cNvPr>
          <p:cNvSpPr>
            <a:spLocks noGrp="1"/>
          </p:cNvSpPr>
          <p:nvPr>
            <p:ph type="title"/>
          </p:nvPr>
        </p:nvSpPr>
        <p:spPr/>
        <p:txBody>
          <a:bodyPr>
            <a:normAutofit/>
          </a:bodyPr>
          <a:lstStyle/>
          <a:p>
            <a:r>
              <a:rPr lang="en-GB" dirty="0"/>
              <a:t>Peace and Love to Gaia </a:t>
            </a:r>
          </a:p>
        </p:txBody>
      </p:sp>
      <p:sp>
        <p:nvSpPr>
          <p:cNvPr id="3" name="Content Placeholder 2">
            <a:extLst>
              <a:ext uri="{FF2B5EF4-FFF2-40B4-BE49-F238E27FC236}">
                <a16:creationId xmlns:a16="http://schemas.microsoft.com/office/drawing/2014/main" id="{992CF404-B5EC-F6B5-83BF-ED0EC80E805F}"/>
              </a:ext>
            </a:extLst>
          </p:cNvPr>
          <p:cNvSpPr>
            <a:spLocks noGrp="1"/>
          </p:cNvSpPr>
          <p:nvPr>
            <p:ph idx="1"/>
          </p:nvPr>
        </p:nvSpPr>
        <p:spPr/>
        <p:txBody>
          <a:bodyPr/>
          <a:lstStyle/>
          <a:p>
            <a:pPr marL="118872" indent="0">
              <a:buNone/>
            </a:pPr>
            <a:r>
              <a:rPr lang="en-GB" dirty="0"/>
              <a:t>Thanks for listening x</a:t>
            </a:r>
          </a:p>
          <a:p>
            <a:pPr marL="118872" indent="0">
              <a:buNone/>
            </a:pPr>
            <a:endParaRPr lang="en-GB" dirty="0"/>
          </a:p>
          <a:p>
            <a:pPr marL="118872" indent="0">
              <a:buNone/>
            </a:pPr>
            <a:endParaRPr lang="en-GB" dirty="0"/>
          </a:p>
          <a:p>
            <a:pPr marL="118872" indent="0">
              <a:buNone/>
            </a:pPr>
            <a:endParaRPr lang="en-GB" dirty="0"/>
          </a:p>
          <a:p>
            <a:pPr marL="118872" indent="0" algn="r">
              <a:buNone/>
            </a:pPr>
            <a:r>
              <a:rPr lang="en-GB" dirty="0"/>
              <a:t>Any </a:t>
            </a:r>
          </a:p>
          <a:p>
            <a:pPr marL="118872" indent="0" algn="r">
              <a:buNone/>
            </a:pPr>
            <a:r>
              <a:rPr lang="en-GB" dirty="0"/>
              <a:t>Questions?</a:t>
            </a:r>
          </a:p>
        </p:txBody>
      </p:sp>
    </p:spTree>
    <p:extLst>
      <p:ext uri="{BB962C8B-B14F-4D97-AF65-F5344CB8AC3E}">
        <p14:creationId xmlns:p14="http://schemas.microsoft.com/office/powerpoint/2010/main" val="2168979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The Sociology of Science: Theoretical and Empirical Investigations, Merton,  Storer">
            <a:extLst>
              <a:ext uri="{FF2B5EF4-FFF2-40B4-BE49-F238E27FC236}">
                <a16:creationId xmlns:a16="http://schemas.microsoft.com/office/drawing/2014/main" id="{BD3397FA-A033-34AA-87DC-219E09A41C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0109" y="1507118"/>
            <a:ext cx="1853891" cy="283698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he Open Society and Its Enemies - Volume 1: The Spell of Plato by Karl R.  Popper - Paperback - 1962-12 - from HALCYON BOOKS (SKU: mon0000019855)">
            <a:extLst>
              <a:ext uri="{FF2B5EF4-FFF2-40B4-BE49-F238E27FC236}">
                <a16:creationId xmlns:a16="http://schemas.microsoft.com/office/drawing/2014/main" id="{315F6519-B980-4A50-26E6-9EF646865C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49107" y="1507118"/>
            <a:ext cx="1905000" cy="303847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The Fate of Knowledge: Amazon.co.uk: Longino, Helen E.: 9780691088761: Books">
            <a:extLst>
              <a:ext uri="{FF2B5EF4-FFF2-40B4-BE49-F238E27FC236}">
                <a16:creationId xmlns:a16="http://schemas.microsoft.com/office/drawing/2014/main" id="{4C1940FD-A1B9-0CA7-358C-10890B64500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33472" y="4443046"/>
            <a:ext cx="1610528" cy="241495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9293FE77-DA1F-B737-FD75-EE19B252D87A}"/>
              </a:ext>
            </a:extLst>
          </p:cNvPr>
          <p:cNvSpPr>
            <a:spLocks noGrp="1"/>
          </p:cNvSpPr>
          <p:nvPr>
            <p:ph type="title"/>
          </p:nvPr>
        </p:nvSpPr>
        <p:spPr/>
        <p:txBody>
          <a:bodyPr/>
          <a:lstStyle/>
          <a:p>
            <a:r>
              <a:rPr lang="en-GB" dirty="0"/>
              <a:t>Histories of Openness in Science</a:t>
            </a:r>
          </a:p>
        </p:txBody>
      </p:sp>
      <p:sp>
        <p:nvSpPr>
          <p:cNvPr id="3" name="Content Placeholder 2">
            <a:extLst>
              <a:ext uri="{FF2B5EF4-FFF2-40B4-BE49-F238E27FC236}">
                <a16:creationId xmlns:a16="http://schemas.microsoft.com/office/drawing/2014/main" id="{F51399AB-B3C2-DD47-1091-A7340395F182}"/>
              </a:ext>
            </a:extLst>
          </p:cNvPr>
          <p:cNvSpPr>
            <a:spLocks noGrp="1"/>
          </p:cNvSpPr>
          <p:nvPr>
            <p:ph idx="1"/>
          </p:nvPr>
        </p:nvSpPr>
        <p:spPr>
          <a:xfrm>
            <a:off x="0" y="1775191"/>
            <a:ext cx="6131169" cy="5082809"/>
          </a:xfrm>
        </p:spPr>
        <p:txBody>
          <a:bodyPr>
            <a:normAutofit fontScale="47500" lnSpcReduction="20000"/>
          </a:bodyPr>
          <a:lstStyle/>
          <a:p>
            <a:pPr marL="118872" indent="0">
              <a:buNone/>
            </a:pPr>
            <a:r>
              <a:rPr lang="en-GB" dirty="0"/>
              <a:t>      •</a:t>
            </a:r>
            <a:r>
              <a:rPr lang="en-GB" b="1" dirty="0"/>
              <a:t> </a:t>
            </a:r>
            <a:r>
              <a:rPr lang="en-GB" sz="3400" b="1" dirty="0"/>
              <a:t>Openness as the circulation of materials </a:t>
            </a:r>
          </a:p>
          <a:p>
            <a:pPr marL="457200" lvl="1" indent="0">
              <a:buNone/>
            </a:pPr>
            <a:r>
              <a:rPr lang="en-GB" dirty="0"/>
              <a:t>	• Across borders: collection practices in colonial history </a:t>
            </a:r>
          </a:p>
          <a:p>
            <a:pPr marL="457200" lvl="1" indent="0">
              <a:buNone/>
            </a:pPr>
            <a:r>
              <a:rPr lang="en-GB" dirty="0"/>
              <a:t>	• Across groups: community ethos in 20th century model organism biology repertoire </a:t>
            </a:r>
          </a:p>
          <a:p>
            <a:pPr marL="457200" lvl="1" indent="0">
              <a:buNone/>
            </a:pPr>
            <a:endParaRPr lang="en-GB" dirty="0"/>
          </a:p>
          <a:p>
            <a:pPr marL="457200" lvl="1" indent="0">
              <a:buNone/>
            </a:pPr>
            <a:r>
              <a:rPr lang="en-GB" sz="3300" b="1" dirty="0"/>
              <a:t>• Openness as opportunity for meritocratic scrutiny </a:t>
            </a:r>
          </a:p>
          <a:p>
            <a:pPr marL="457200" lvl="1" indent="0">
              <a:buNone/>
            </a:pPr>
            <a:r>
              <a:rPr lang="en-GB" dirty="0"/>
              <a:t>	• Institutionalized publication: feedback from recognized experts (Phil Trans 1665); </a:t>
            </a:r>
          </a:p>
          <a:p>
            <a:pPr marL="457200" lvl="1" indent="0">
              <a:buNone/>
            </a:pPr>
            <a:r>
              <a:rPr lang="en-GB" dirty="0"/>
              <a:t>	• Mertonian norms (1942): communism, universalism, disinterestedness, organized </a:t>
            </a:r>
            <a:r>
              <a:rPr lang="en-GB" dirty="0" err="1"/>
              <a:t>skepticism</a:t>
            </a:r>
            <a:r>
              <a:rPr lang="en-GB" dirty="0"/>
              <a:t>; </a:t>
            </a:r>
          </a:p>
          <a:p>
            <a:pPr marL="457200" lvl="1" indent="0">
              <a:buNone/>
            </a:pPr>
            <a:r>
              <a:rPr lang="en-GB" dirty="0"/>
              <a:t>	• </a:t>
            </a:r>
            <a:r>
              <a:rPr lang="en-GB" dirty="0" err="1"/>
              <a:t>Longino’s</a:t>
            </a:r>
            <a:r>
              <a:rPr lang="en-GB" dirty="0"/>
              <a:t> conditions (2002): venues; uptake; public standards; tempered equality </a:t>
            </a:r>
          </a:p>
          <a:p>
            <a:pPr marL="457200" lvl="1" indent="0">
              <a:buNone/>
            </a:pPr>
            <a:endParaRPr lang="en-GB" dirty="0"/>
          </a:p>
          <a:p>
            <a:pPr marL="457200" lvl="1" indent="0">
              <a:buNone/>
            </a:pPr>
            <a:r>
              <a:rPr lang="en-GB" sz="3300" b="1" dirty="0"/>
              <a:t>• Openness as condition for individual freedom</a:t>
            </a:r>
          </a:p>
          <a:p>
            <a:pPr marL="457200" lvl="1" indent="0">
              <a:buNone/>
            </a:pPr>
            <a:r>
              <a:rPr lang="en-GB" dirty="0"/>
              <a:t>	 • Science models society: 1945 Open Society as ‘social philosophy for our time’ </a:t>
            </a:r>
          </a:p>
          <a:p>
            <a:pPr marL="457200" lvl="1" indent="0">
              <a:buNone/>
            </a:pPr>
            <a:r>
              <a:rPr lang="en-GB" dirty="0"/>
              <a:t>	• The very possibility of personal choice and responsibility</a:t>
            </a:r>
          </a:p>
          <a:p>
            <a:pPr marL="457200" lvl="1" indent="0">
              <a:buNone/>
            </a:pPr>
            <a:r>
              <a:rPr lang="en-GB" dirty="0"/>
              <a:t>	 • Against historicism and the impulse to predict (‘the future is open’) </a:t>
            </a:r>
          </a:p>
          <a:p>
            <a:pPr marL="457200" lvl="1" indent="0">
              <a:buNone/>
            </a:pPr>
            <a:endParaRPr lang="en-GB" dirty="0"/>
          </a:p>
          <a:p>
            <a:pPr marL="457200" lvl="1" indent="0">
              <a:buNone/>
            </a:pPr>
            <a:r>
              <a:rPr lang="en-GB" sz="3300" b="1" dirty="0"/>
              <a:t>• Openness as a reaction to / endorsement of novel forms of commodification</a:t>
            </a:r>
          </a:p>
          <a:p>
            <a:pPr marL="457200" lvl="1" indent="0">
              <a:buNone/>
            </a:pPr>
            <a:r>
              <a:rPr lang="en-GB" dirty="0"/>
              <a:t>	 • in research: late 70s</a:t>
            </a:r>
          </a:p>
          <a:p>
            <a:pPr marL="457200" lvl="1" indent="0">
              <a:buNone/>
            </a:pPr>
            <a:r>
              <a:rPr lang="en-GB" dirty="0"/>
              <a:t>	 • in software development: early 1980s (</a:t>
            </a:r>
            <a:r>
              <a:rPr lang="en-GB" dirty="0" err="1"/>
              <a:t>Kelty</a:t>
            </a:r>
            <a:r>
              <a:rPr lang="en-GB" dirty="0"/>
              <a:t> 2007) </a:t>
            </a:r>
          </a:p>
          <a:p>
            <a:pPr marL="457200" lvl="1" indent="0">
              <a:buNone/>
            </a:pPr>
            <a:r>
              <a:rPr lang="en-GB" dirty="0"/>
              <a:t>	• back to ‘Open Science’: 1985</a:t>
            </a:r>
          </a:p>
        </p:txBody>
      </p:sp>
      <p:pic>
        <p:nvPicPr>
          <p:cNvPr id="1032" name="Picture 8" descr="Two Bits: The Cultural Significance of Free Software (Experimental  Futures): Amazon.co.uk: Kelty, Christopher M.: 9780822342649: Books">
            <a:extLst>
              <a:ext uri="{FF2B5EF4-FFF2-40B4-BE49-F238E27FC236}">
                <a16:creationId xmlns:a16="http://schemas.microsoft.com/office/drawing/2014/main" id="{FF6350C4-07B3-0BC4-DBBE-0462836A679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27057" y="4443046"/>
            <a:ext cx="1610528" cy="24149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7928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312624-5F2C-A8DA-B6A2-A250B8C24155}"/>
              </a:ext>
            </a:extLst>
          </p:cNvPr>
          <p:cNvSpPr>
            <a:spLocks noGrp="1"/>
          </p:cNvSpPr>
          <p:nvPr>
            <p:ph type="title"/>
          </p:nvPr>
        </p:nvSpPr>
        <p:spPr/>
        <p:txBody>
          <a:bodyPr/>
          <a:lstStyle/>
          <a:p>
            <a:r>
              <a:rPr lang="en-GB" dirty="0"/>
              <a:t>Open Science</a:t>
            </a:r>
          </a:p>
        </p:txBody>
      </p:sp>
      <p:pic>
        <p:nvPicPr>
          <p:cNvPr id="2050" name="Picture 2">
            <a:extLst>
              <a:ext uri="{FF2B5EF4-FFF2-40B4-BE49-F238E27FC236}">
                <a16:creationId xmlns:a16="http://schemas.microsoft.com/office/drawing/2014/main" id="{377234CF-6BE8-12D9-CEAA-B106DBE391D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731164" y="1430246"/>
            <a:ext cx="4481271" cy="462597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20A780E-4DDD-D3DB-965F-F7D57623DB65}"/>
              </a:ext>
            </a:extLst>
          </p:cNvPr>
          <p:cNvSpPr txBox="1"/>
          <p:nvPr/>
        </p:nvSpPr>
        <p:spPr>
          <a:xfrm>
            <a:off x="5546481" y="4877122"/>
            <a:ext cx="3307316" cy="646331"/>
          </a:xfrm>
          <a:prstGeom prst="rect">
            <a:avLst/>
          </a:prstGeom>
          <a:noFill/>
        </p:spPr>
        <p:txBody>
          <a:bodyPr wrap="none" rtlCol="0">
            <a:spAutoFit/>
          </a:bodyPr>
          <a:lstStyle/>
          <a:p>
            <a:r>
              <a:rPr lang="en-GB" b="1" dirty="0"/>
              <a:t>Promise of open science: </a:t>
            </a:r>
          </a:p>
          <a:p>
            <a:r>
              <a:rPr lang="en-GB" dirty="0"/>
              <a:t>More openness = better research</a:t>
            </a:r>
          </a:p>
        </p:txBody>
      </p:sp>
      <p:sp>
        <p:nvSpPr>
          <p:cNvPr id="6" name="TextBox 5">
            <a:extLst>
              <a:ext uri="{FF2B5EF4-FFF2-40B4-BE49-F238E27FC236}">
                <a16:creationId xmlns:a16="http://schemas.microsoft.com/office/drawing/2014/main" id="{259C053C-B1F3-B3CB-9369-611C384FB0F7}"/>
              </a:ext>
            </a:extLst>
          </p:cNvPr>
          <p:cNvSpPr txBox="1"/>
          <p:nvPr/>
        </p:nvSpPr>
        <p:spPr>
          <a:xfrm>
            <a:off x="5546481" y="1722537"/>
            <a:ext cx="3026019" cy="2862322"/>
          </a:xfrm>
          <a:prstGeom prst="rect">
            <a:avLst/>
          </a:prstGeom>
          <a:noFill/>
        </p:spPr>
        <p:txBody>
          <a:bodyPr wrap="square">
            <a:spAutoFit/>
          </a:bodyPr>
          <a:lstStyle/>
          <a:p>
            <a:r>
              <a:rPr lang="en-GB" b="1" dirty="0"/>
              <a:t>Key emphasis: </a:t>
            </a:r>
            <a:r>
              <a:rPr lang="en-GB" dirty="0"/>
              <a:t>free flow of information</a:t>
            </a:r>
          </a:p>
          <a:p>
            <a:pPr marL="285750" indent="-285750">
              <a:buFont typeface="Arial" panose="020B0604020202020204" pitchFamily="34" charset="0"/>
              <a:buChar char="•"/>
            </a:pPr>
            <a:r>
              <a:rPr lang="en-GB" dirty="0"/>
              <a:t>Technologically mediated collaboration </a:t>
            </a:r>
          </a:p>
          <a:p>
            <a:pPr marL="285750" indent="-285750">
              <a:buFont typeface="Arial" panose="020B0604020202020204" pitchFamily="34" charset="0"/>
              <a:buChar char="•"/>
            </a:pPr>
            <a:r>
              <a:rPr lang="en-GB" dirty="0"/>
              <a:t>View of the research workflow and related governance </a:t>
            </a:r>
          </a:p>
          <a:p>
            <a:pPr marL="285750" indent="-285750">
              <a:buFont typeface="Arial" panose="020B0604020202020204" pitchFamily="34" charset="0"/>
              <a:buChar char="•"/>
            </a:pPr>
            <a:r>
              <a:rPr lang="en-GB" dirty="0"/>
              <a:t>Set of values: transparency, reproducibility, inclusion</a:t>
            </a:r>
          </a:p>
        </p:txBody>
      </p:sp>
      <p:sp>
        <p:nvSpPr>
          <p:cNvPr id="5" name="TextBox 4">
            <a:extLst>
              <a:ext uri="{FF2B5EF4-FFF2-40B4-BE49-F238E27FC236}">
                <a16:creationId xmlns:a16="http://schemas.microsoft.com/office/drawing/2014/main" id="{6CBF7E17-C038-19B0-DBF8-B922A2077608}"/>
              </a:ext>
            </a:extLst>
          </p:cNvPr>
          <p:cNvSpPr txBox="1"/>
          <p:nvPr/>
        </p:nvSpPr>
        <p:spPr>
          <a:xfrm>
            <a:off x="276225" y="6078291"/>
            <a:ext cx="4610100" cy="646331"/>
          </a:xfrm>
          <a:prstGeom prst="rect">
            <a:avLst/>
          </a:prstGeom>
          <a:noFill/>
        </p:spPr>
        <p:txBody>
          <a:bodyPr wrap="square">
            <a:spAutoFit/>
          </a:bodyPr>
          <a:lstStyle/>
          <a:p>
            <a:r>
              <a:rPr lang="en-GB" dirty="0"/>
              <a:t>Carlos Moedas, Open Innovation, Open Science, Open to the World (2015) </a:t>
            </a:r>
          </a:p>
        </p:txBody>
      </p:sp>
    </p:spTree>
    <p:extLst>
      <p:ext uri="{BB962C8B-B14F-4D97-AF65-F5344CB8AC3E}">
        <p14:creationId xmlns:p14="http://schemas.microsoft.com/office/powerpoint/2010/main" val="42060144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C7439-B18F-9661-BE79-014BB7093B22}"/>
              </a:ext>
            </a:extLst>
          </p:cNvPr>
          <p:cNvSpPr>
            <a:spLocks noGrp="1"/>
          </p:cNvSpPr>
          <p:nvPr>
            <p:ph type="title"/>
          </p:nvPr>
        </p:nvSpPr>
        <p:spPr/>
        <p:txBody>
          <a:bodyPr>
            <a:normAutofit fontScale="90000"/>
          </a:bodyPr>
          <a:lstStyle/>
          <a:p>
            <a:r>
              <a:rPr lang="en-GB" dirty="0"/>
              <a:t>Simplistic vision of Open Science as</a:t>
            </a:r>
          </a:p>
        </p:txBody>
      </p:sp>
      <p:sp>
        <p:nvSpPr>
          <p:cNvPr id="3" name="Content Placeholder 2">
            <a:extLst>
              <a:ext uri="{FF2B5EF4-FFF2-40B4-BE49-F238E27FC236}">
                <a16:creationId xmlns:a16="http://schemas.microsoft.com/office/drawing/2014/main" id="{701C1A0E-536D-9D64-CAAF-49EF04722541}"/>
              </a:ext>
            </a:extLst>
          </p:cNvPr>
          <p:cNvSpPr>
            <a:spLocks noGrp="1"/>
          </p:cNvSpPr>
          <p:nvPr>
            <p:ph idx="1"/>
          </p:nvPr>
        </p:nvSpPr>
        <p:spPr/>
        <p:txBody>
          <a:bodyPr>
            <a:normAutofit fontScale="70000" lnSpcReduction="20000"/>
          </a:bodyPr>
          <a:lstStyle/>
          <a:p>
            <a:r>
              <a:rPr lang="en-GB" dirty="0"/>
              <a:t>about </a:t>
            </a:r>
            <a:r>
              <a:rPr lang="en-GB" b="1" dirty="0"/>
              <a:t>unlimited access:</a:t>
            </a:r>
            <a:r>
              <a:rPr lang="en-GB" dirty="0"/>
              <a:t> making any research element available at any time for everyone </a:t>
            </a:r>
          </a:p>
          <a:p>
            <a:endParaRPr lang="en-GB" dirty="0"/>
          </a:p>
          <a:p>
            <a:r>
              <a:rPr lang="en-GB" dirty="0"/>
              <a:t>about the </a:t>
            </a:r>
            <a:r>
              <a:rPr lang="en-GB" b="1" dirty="0"/>
              <a:t>digital transformation: </a:t>
            </a:r>
            <a:r>
              <a:rPr lang="en-GB" dirty="0"/>
              <a:t>it is a novel phenomenon and completely dependent on ICTs</a:t>
            </a:r>
          </a:p>
          <a:p>
            <a:endParaRPr lang="en-GB" dirty="0"/>
          </a:p>
          <a:p>
            <a:r>
              <a:rPr lang="en-GB" dirty="0"/>
              <a:t>always </a:t>
            </a:r>
            <a:r>
              <a:rPr lang="en-GB" b="1" dirty="0"/>
              <a:t>good</a:t>
            </a:r>
            <a:r>
              <a:rPr lang="en-GB" dirty="0"/>
              <a:t>: it automatically improves the content of science as well as researchers’ working conditions</a:t>
            </a:r>
          </a:p>
          <a:p>
            <a:endParaRPr lang="en-GB" dirty="0"/>
          </a:p>
          <a:p>
            <a:r>
              <a:rPr lang="en-GB" b="1" dirty="0"/>
              <a:t>global</a:t>
            </a:r>
            <a:r>
              <a:rPr lang="en-GB" dirty="0"/>
              <a:t>: it can reach everybody with an interest in research, no matter where they are based</a:t>
            </a:r>
          </a:p>
          <a:p>
            <a:endParaRPr lang="en-GB" dirty="0"/>
          </a:p>
          <a:p>
            <a:r>
              <a:rPr lang="en-GB" dirty="0"/>
              <a:t>facilitating </a:t>
            </a:r>
            <a:r>
              <a:rPr lang="en-GB" b="1" dirty="0"/>
              <a:t>equity</a:t>
            </a:r>
            <a:r>
              <a:rPr lang="en-GB" dirty="0"/>
              <a:t> in research production and consumption: it makes previously inaccessible resources available to those who may wish to use them </a:t>
            </a:r>
          </a:p>
        </p:txBody>
      </p:sp>
    </p:spTree>
    <p:extLst>
      <p:ext uri="{BB962C8B-B14F-4D97-AF65-F5344CB8AC3E}">
        <p14:creationId xmlns:p14="http://schemas.microsoft.com/office/powerpoint/2010/main" val="22330968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6">
                <a:lumMod val="89000"/>
              </a:schemeClr>
            </a:gs>
            <a:gs pos="23000">
              <a:schemeClr val="accent6">
                <a:lumMod val="89000"/>
              </a:schemeClr>
            </a:gs>
            <a:gs pos="69000">
              <a:schemeClr val="accent6">
                <a:lumMod val="75000"/>
              </a:schemeClr>
            </a:gs>
            <a:gs pos="97000">
              <a:schemeClr val="accent6">
                <a:lumMod val="70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B9260E-B514-3254-9129-BFE4BF301128}"/>
              </a:ext>
            </a:extLst>
          </p:cNvPr>
          <p:cNvSpPr>
            <a:spLocks noGrp="1"/>
          </p:cNvSpPr>
          <p:nvPr>
            <p:ph idx="4294967295"/>
          </p:nvPr>
        </p:nvSpPr>
        <p:spPr>
          <a:xfrm>
            <a:off x="0" y="723900"/>
            <a:ext cx="8229600" cy="5724525"/>
          </a:xfrm>
        </p:spPr>
        <p:txBody>
          <a:bodyPr>
            <a:normAutofit/>
          </a:bodyPr>
          <a:lstStyle/>
          <a:p>
            <a:pPr marL="118872" indent="0">
              <a:buNone/>
            </a:pPr>
            <a:r>
              <a:rPr lang="en-GB" sz="7200" dirty="0"/>
              <a:t>But open science is </a:t>
            </a:r>
            <a:r>
              <a:rPr lang="en-GB" sz="7200" b="1" dirty="0"/>
              <a:t>not</a:t>
            </a:r>
            <a:r>
              <a:rPr lang="en-GB" sz="7200" dirty="0"/>
              <a:t> always good for research!</a:t>
            </a:r>
          </a:p>
        </p:txBody>
      </p:sp>
    </p:spTree>
    <p:extLst>
      <p:ext uri="{BB962C8B-B14F-4D97-AF65-F5344CB8AC3E}">
        <p14:creationId xmlns:p14="http://schemas.microsoft.com/office/powerpoint/2010/main" val="37152431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98916-0CFD-26D2-C83C-3991EFD730C1}"/>
              </a:ext>
            </a:extLst>
          </p:cNvPr>
          <p:cNvSpPr>
            <a:spLocks noGrp="1"/>
          </p:cNvSpPr>
          <p:nvPr>
            <p:ph type="title"/>
          </p:nvPr>
        </p:nvSpPr>
        <p:spPr/>
        <p:txBody>
          <a:bodyPr/>
          <a:lstStyle/>
          <a:p>
            <a:r>
              <a:rPr lang="en-GB" dirty="0"/>
              <a:t>Problem 1: Epistemic Diversity </a:t>
            </a:r>
          </a:p>
        </p:txBody>
      </p:sp>
      <p:sp>
        <p:nvSpPr>
          <p:cNvPr id="3" name="Content Placeholder 2">
            <a:extLst>
              <a:ext uri="{FF2B5EF4-FFF2-40B4-BE49-F238E27FC236}">
                <a16:creationId xmlns:a16="http://schemas.microsoft.com/office/drawing/2014/main" id="{068AB5A8-F372-556C-7B70-0BFB878D12A4}"/>
              </a:ext>
            </a:extLst>
          </p:cNvPr>
          <p:cNvSpPr>
            <a:spLocks noGrp="1"/>
          </p:cNvSpPr>
          <p:nvPr>
            <p:ph idx="1"/>
          </p:nvPr>
        </p:nvSpPr>
        <p:spPr/>
        <p:txBody>
          <a:bodyPr>
            <a:normAutofit/>
          </a:bodyPr>
          <a:lstStyle/>
          <a:p>
            <a:pPr marL="118872" indent="0">
              <a:buNone/>
            </a:pPr>
            <a:r>
              <a:rPr lang="en-GB" sz="2400" dirty="0"/>
              <a:t>“the condition or fact of being different or varied in ways that affect the development and/or understanding of knowledge” </a:t>
            </a:r>
          </a:p>
          <a:p>
            <a:pPr marL="118872" indent="0">
              <a:buNone/>
            </a:pPr>
            <a:r>
              <a:rPr lang="en-GB" sz="2400" dirty="0"/>
              <a:t>(</a:t>
            </a:r>
            <a:r>
              <a:rPr lang="en-GB" sz="2400" dirty="0" err="1"/>
              <a:t>Leonelli</a:t>
            </a:r>
            <a:r>
              <a:rPr lang="en-GB" sz="2400" dirty="0"/>
              <a:t>, 2023)</a:t>
            </a:r>
          </a:p>
        </p:txBody>
      </p:sp>
      <p:pic>
        <p:nvPicPr>
          <p:cNvPr id="2050" name="Picture 2">
            <a:extLst>
              <a:ext uri="{FF2B5EF4-FFF2-40B4-BE49-F238E27FC236}">
                <a16:creationId xmlns:a16="http://schemas.microsoft.com/office/drawing/2014/main" id="{888BA0A2-B67D-DDFC-8C84-DFA2E1AA10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09838" y="3105150"/>
            <a:ext cx="6296025" cy="34480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596285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3ED611-03AC-CF29-F0A8-9BF6948B2B28}"/>
              </a:ext>
            </a:extLst>
          </p:cNvPr>
          <p:cNvSpPr>
            <a:spLocks noGrp="1"/>
          </p:cNvSpPr>
          <p:nvPr>
            <p:ph type="title"/>
          </p:nvPr>
        </p:nvSpPr>
        <p:spPr/>
        <p:txBody>
          <a:bodyPr/>
          <a:lstStyle/>
          <a:p>
            <a:r>
              <a:rPr lang="en-GB" dirty="0"/>
              <a:t>Problem 1: Epistemic Diversity</a:t>
            </a:r>
          </a:p>
        </p:txBody>
      </p:sp>
      <p:sp>
        <p:nvSpPr>
          <p:cNvPr id="3" name="Content Placeholder 2">
            <a:extLst>
              <a:ext uri="{FF2B5EF4-FFF2-40B4-BE49-F238E27FC236}">
                <a16:creationId xmlns:a16="http://schemas.microsoft.com/office/drawing/2014/main" id="{4B32E5B6-19A5-4574-D6C3-B8B8EC874706}"/>
              </a:ext>
            </a:extLst>
          </p:cNvPr>
          <p:cNvSpPr>
            <a:spLocks noGrp="1"/>
          </p:cNvSpPr>
          <p:nvPr>
            <p:ph idx="1"/>
          </p:nvPr>
        </p:nvSpPr>
        <p:spPr>
          <a:xfrm>
            <a:off x="457199" y="4381499"/>
            <a:ext cx="8229600" cy="2038351"/>
          </a:xfrm>
        </p:spPr>
        <p:txBody>
          <a:bodyPr>
            <a:normAutofit lnSpcReduction="10000"/>
          </a:bodyPr>
          <a:lstStyle/>
          <a:p>
            <a:r>
              <a:rPr lang="en-GB" dirty="0"/>
              <a:t> One size does not fit all </a:t>
            </a:r>
          </a:p>
          <a:p>
            <a:r>
              <a:rPr lang="en-GB" dirty="0"/>
              <a:t>Open science practices need to adapt to different research methods, settings and questions</a:t>
            </a:r>
          </a:p>
        </p:txBody>
      </p:sp>
      <p:sp>
        <p:nvSpPr>
          <p:cNvPr id="5" name="TextBox 4">
            <a:extLst>
              <a:ext uri="{FF2B5EF4-FFF2-40B4-BE49-F238E27FC236}">
                <a16:creationId xmlns:a16="http://schemas.microsoft.com/office/drawing/2014/main" id="{C2AC2DDE-9A0B-CB65-6A29-69EAFA60EAB7}"/>
              </a:ext>
            </a:extLst>
          </p:cNvPr>
          <p:cNvSpPr txBox="1"/>
          <p:nvPr/>
        </p:nvSpPr>
        <p:spPr>
          <a:xfrm>
            <a:off x="938212" y="2201049"/>
            <a:ext cx="7267575" cy="1477328"/>
          </a:xfrm>
          <a:prstGeom prst="rect">
            <a:avLst/>
          </a:prstGeom>
          <a:noFill/>
        </p:spPr>
        <p:txBody>
          <a:bodyPr wrap="square">
            <a:spAutoFit/>
          </a:bodyPr>
          <a:lstStyle/>
          <a:p>
            <a:pPr algn="ctr"/>
            <a:r>
              <a:rPr lang="en-GB" dirty="0"/>
              <a:t>“gone are the days when it could appear uncontroversial to assume that Western sciences are or have ever been autonomous from society, value-free and maximally objective, or that their standard for rationality is universally valid” </a:t>
            </a:r>
          </a:p>
          <a:p>
            <a:pPr algn="ctr"/>
            <a:r>
              <a:rPr lang="en-GB" dirty="0"/>
              <a:t>(Harding 2011,)</a:t>
            </a:r>
          </a:p>
        </p:txBody>
      </p:sp>
    </p:spTree>
    <p:extLst>
      <p:ext uri="{BB962C8B-B14F-4D97-AF65-F5344CB8AC3E}">
        <p14:creationId xmlns:p14="http://schemas.microsoft.com/office/powerpoint/2010/main" val="616240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6A775E-8C01-E4FF-311E-930FA8F3950B}"/>
              </a:ext>
            </a:extLst>
          </p:cNvPr>
          <p:cNvSpPr>
            <a:spLocks noGrp="1"/>
          </p:cNvSpPr>
          <p:nvPr>
            <p:ph type="title"/>
          </p:nvPr>
        </p:nvSpPr>
        <p:spPr/>
        <p:txBody>
          <a:bodyPr/>
          <a:lstStyle/>
          <a:p>
            <a:r>
              <a:rPr lang="en-GB" dirty="0"/>
              <a:t>Problem 2: Epistemic Injustice</a:t>
            </a:r>
          </a:p>
        </p:txBody>
      </p:sp>
      <p:sp>
        <p:nvSpPr>
          <p:cNvPr id="3" name="Content Placeholder 2">
            <a:extLst>
              <a:ext uri="{FF2B5EF4-FFF2-40B4-BE49-F238E27FC236}">
                <a16:creationId xmlns:a16="http://schemas.microsoft.com/office/drawing/2014/main" id="{B66A234B-160C-0291-804E-72EA89BF9DB9}"/>
              </a:ext>
            </a:extLst>
          </p:cNvPr>
          <p:cNvSpPr>
            <a:spLocks noGrp="1"/>
          </p:cNvSpPr>
          <p:nvPr>
            <p:ph idx="1"/>
          </p:nvPr>
        </p:nvSpPr>
        <p:spPr/>
        <p:txBody>
          <a:bodyPr>
            <a:normAutofit fontScale="92500" lnSpcReduction="20000"/>
          </a:bodyPr>
          <a:lstStyle/>
          <a:p>
            <a:r>
              <a:rPr lang="en-GB" b="0" i="0" dirty="0">
                <a:effectLst/>
                <a:latin typeface="Söhne"/>
              </a:rPr>
              <a:t>Epistemic injustice: “wrong done to someone specifically in their capacity as a knower” (Fricker 2007) </a:t>
            </a:r>
          </a:p>
          <a:p>
            <a:endParaRPr lang="en-GB" b="0" i="0" dirty="0">
              <a:effectLst/>
              <a:latin typeface="Söhne"/>
            </a:endParaRPr>
          </a:p>
          <a:p>
            <a:r>
              <a:rPr lang="en-GB" b="0" i="0" dirty="0">
                <a:effectLst/>
                <a:latin typeface="Söhne"/>
              </a:rPr>
              <a:t>Testimonial: systematic prejudicial credibility deficit </a:t>
            </a:r>
          </a:p>
          <a:p>
            <a:pPr lvl="1"/>
            <a:r>
              <a:rPr lang="en-GB" b="0" i="0" dirty="0">
                <a:effectLst/>
                <a:latin typeface="Söhne"/>
              </a:rPr>
              <a:t>E.g. Farmers and breeders as knowers of crops </a:t>
            </a:r>
          </a:p>
          <a:p>
            <a:pPr lvl="1"/>
            <a:endParaRPr lang="en-GB" b="0" i="0" dirty="0">
              <a:effectLst/>
              <a:latin typeface="Söhne"/>
            </a:endParaRPr>
          </a:p>
          <a:p>
            <a:r>
              <a:rPr lang="en-GB" b="0" i="0" dirty="0">
                <a:effectLst/>
                <a:latin typeface="Söhne"/>
              </a:rPr>
              <a:t>Hermeneutical: having one’s experience obscured from collective understanding owing to hermeneutical marginalization </a:t>
            </a:r>
          </a:p>
          <a:p>
            <a:pPr lvl="1"/>
            <a:r>
              <a:rPr lang="en-GB" b="0" i="0" dirty="0">
                <a:effectLst/>
                <a:latin typeface="Söhne"/>
              </a:rPr>
              <a:t>E.g. Qualitative research as rigorous science</a:t>
            </a:r>
            <a:endParaRPr lang="en-GB" dirty="0"/>
          </a:p>
        </p:txBody>
      </p:sp>
    </p:spTree>
    <p:extLst>
      <p:ext uri="{BB962C8B-B14F-4D97-AF65-F5344CB8AC3E}">
        <p14:creationId xmlns:p14="http://schemas.microsoft.com/office/powerpoint/2010/main" val="227658256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odule">
  <a:themeElements>
    <a:clrScheme name="Module">
      <a:dk1>
        <a:sysClr val="windowText" lastClr="000000"/>
      </a:dk1>
      <a:lt1>
        <a:sysClr val="window" lastClr="FFFFFF"/>
      </a:lt1>
      <a:dk2>
        <a:srgbClr val="5A6378"/>
      </a:dk2>
      <a:lt2>
        <a:srgbClr val="D4D4D6"/>
      </a:lt2>
      <a:accent1>
        <a:srgbClr val="F0AD00"/>
      </a:accent1>
      <a:accent2>
        <a:srgbClr val="60B5CC"/>
      </a:accent2>
      <a:accent3>
        <a:srgbClr val="E66C7D"/>
      </a:accent3>
      <a:accent4>
        <a:srgbClr val="6BB76D"/>
      </a:accent4>
      <a:accent5>
        <a:srgbClr val="E88651"/>
      </a:accent5>
      <a:accent6>
        <a:srgbClr val="C64847"/>
      </a:accent6>
      <a:hlink>
        <a:srgbClr val="168BBA"/>
      </a:hlink>
      <a:folHlink>
        <a:srgbClr val="680000"/>
      </a:folHlink>
    </a:clrScheme>
    <a:fontScheme name="Module">
      <a:maj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45898</TotalTime>
  <Words>2513</Words>
  <Application>Microsoft Office PowerPoint</Application>
  <PresentationFormat>On-screen Show (4:3)</PresentationFormat>
  <Paragraphs>234</Paragraphs>
  <Slides>26</Slides>
  <Notes>11</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26</vt:i4>
      </vt:variant>
    </vt:vector>
  </HeadingPairs>
  <TitlesOfParts>
    <vt:vector size="36" baseType="lpstr">
      <vt:lpstr>Arial</vt:lpstr>
      <vt:lpstr>Calibri</vt:lpstr>
      <vt:lpstr>Corbel</vt:lpstr>
      <vt:lpstr>Noto Sans Regular</vt:lpstr>
      <vt:lpstr>Segoe UI</vt:lpstr>
      <vt:lpstr>Söhne</vt:lpstr>
      <vt:lpstr>Wingdings</vt:lpstr>
      <vt:lpstr>Wingdings 2</vt:lpstr>
      <vt:lpstr>Wingdings 3</vt:lpstr>
      <vt:lpstr>Module</vt:lpstr>
      <vt:lpstr>Open Science: Diversity and Injustice</vt:lpstr>
      <vt:lpstr>Team</vt:lpstr>
      <vt:lpstr>Histories of Openness in Science</vt:lpstr>
      <vt:lpstr>Open Science</vt:lpstr>
      <vt:lpstr>Simplistic vision of Open Science as</vt:lpstr>
      <vt:lpstr>PowerPoint Presentation</vt:lpstr>
      <vt:lpstr>Problem 1: Epistemic Diversity </vt:lpstr>
      <vt:lpstr>Problem 1: Epistemic Diversity</vt:lpstr>
      <vt:lpstr>Problem 2: Epistemic Injustice</vt:lpstr>
      <vt:lpstr>Problem 2: Epistemic Injustice</vt:lpstr>
      <vt:lpstr>Methods</vt:lpstr>
      <vt:lpstr>Case Study (1):  SARS-CoV-2 Data Wars</vt:lpstr>
      <vt:lpstr>Accountable data sharing: Global Initiative on Sharing All Influenza Data</vt:lpstr>
      <vt:lpstr>Accountable data sharing: Global Initiative on Sharing All Influenza Data</vt:lpstr>
      <vt:lpstr>Not open enough?</vt:lpstr>
      <vt:lpstr>Pushing for actionable data: COVID-19 Data Portal</vt:lpstr>
      <vt:lpstr>Planned Work</vt:lpstr>
      <vt:lpstr>Empirical Paper</vt:lpstr>
      <vt:lpstr>Results</vt:lpstr>
      <vt:lpstr>Philosophy of Science Paper</vt:lpstr>
      <vt:lpstr>Overcoming the ‘trade-off’ framing</vt:lpstr>
      <vt:lpstr>From Open Science as indiscriminate sharing.. </vt:lpstr>
      <vt:lpstr>..to Open Science as inclusive and judicious connection</vt:lpstr>
      <vt:lpstr>Conferences and Events 2023</vt:lpstr>
      <vt:lpstr>Upcoming Work</vt:lpstr>
      <vt:lpstr>Peace and Love to Gaia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Journeys in Biology &amp; Biomedicine? Epistemology of Data-Centric Biology and Biomedicine?</dc:title>
  <dc:creator>Sabina Leonelli</dc:creator>
  <cp:lastModifiedBy>Sheehan, Nathanael</cp:lastModifiedBy>
  <cp:revision>682</cp:revision>
  <dcterms:created xsi:type="dcterms:W3CDTF">2016-06-08T16:36:14Z</dcterms:created>
  <dcterms:modified xsi:type="dcterms:W3CDTF">2023-06-15T13:46:14Z</dcterms:modified>
</cp:coreProperties>
</file>

<file path=docProps/thumbnail.jpeg>
</file>